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9" r:id="rId3"/>
    <p:sldId id="260" r:id="rId4"/>
    <p:sldId id="386" r:id="rId5"/>
    <p:sldId id="268" r:id="rId6"/>
    <p:sldId id="384" r:id="rId7"/>
    <p:sldId id="443" r:id="rId8"/>
    <p:sldId id="401" r:id="rId9"/>
    <p:sldId id="359" r:id="rId10"/>
    <p:sldId id="360" r:id="rId11"/>
    <p:sldId id="361" r:id="rId12"/>
    <p:sldId id="362" r:id="rId13"/>
    <p:sldId id="365" r:id="rId14"/>
    <p:sldId id="366" r:id="rId15"/>
    <p:sldId id="444" r:id="rId16"/>
    <p:sldId id="445" r:id="rId17"/>
    <p:sldId id="367" r:id="rId18"/>
    <p:sldId id="368" r:id="rId19"/>
    <p:sldId id="430" r:id="rId20"/>
    <p:sldId id="378" r:id="rId21"/>
    <p:sldId id="439" r:id="rId22"/>
    <p:sldId id="429" r:id="rId23"/>
    <p:sldId id="358" r:id="rId24"/>
    <p:sldId id="276" r:id="rId25"/>
    <p:sldId id="431" r:id="rId26"/>
    <p:sldId id="433" r:id="rId27"/>
    <p:sldId id="434" r:id="rId28"/>
    <p:sldId id="435" r:id="rId29"/>
    <p:sldId id="436" r:id="rId30"/>
    <p:sldId id="437" r:id="rId31"/>
    <p:sldId id="438" r:id="rId32"/>
    <p:sldId id="414" r:id="rId33"/>
    <p:sldId id="415" r:id="rId34"/>
    <p:sldId id="416" r:id="rId35"/>
    <p:sldId id="417" r:id="rId36"/>
    <p:sldId id="418" r:id="rId37"/>
    <p:sldId id="419" r:id="rId38"/>
    <p:sldId id="420" r:id="rId39"/>
    <p:sldId id="421" r:id="rId40"/>
    <p:sldId id="422" r:id="rId41"/>
    <p:sldId id="423" r:id="rId42"/>
    <p:sldId id="424" r:id="rId43"/>
    <p:sldId id="425" r:id="rId44"/>
    <p:sldId id="440" r:id="rId45"/>
    <p:sldId id="441" r:id="rId46"/>
    <p:sldId id="442" r:id="rId47"/>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EDAA"/>
    <a:srgbClr val="DD6D2F"/>
    <a:srgbClr val="BE8E4E"/>
    <a:srgbClr val="FC8C10"/>
    <a:srgbClr val="EFF27E"/>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0" autoAdjust="0"/>
    <p:restoredTop sz="94645" autoAdjust="0"/>
  </p:normalViewPr>
  <p:slideViewPr>
    <p:cSldViewPr>
      <p:cViewPr varScale="1">
        <p:scale>
          <a:sx n="86" d="100"/>
          <a:sy n="86" d="100"/>
        </p:scale>
        <p:origin x="-10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790"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F2C0DD1-634A-4DE2-B41B-6E4EF53CEAB4}" type="datetimeFigureOut">
              <a:rPr kumimoji="1" lang="ja-JP" altLang="en-US" smtClean="0"/>
              <a:pPr/>
              <a:t>2013/3/23</a:t>
            </a:fld>
            <a:endParaRPr kumimoji="1" lang="ja-JP" altLang="en-US"/>
          </a:p>
        </p:txBody>
      </p:sp>
      <p:sp>
        <p:nvSpPr>
          <p:cNvPr id="4" name="フッター プレースホル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D24AE53-900B-4433-B165-43C2CD63A89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5560311-8522-4BB1-AD3F-62B7A870B147}" type="datetimeFigureOut">
              <a:rPr kumimoji="1" lang="ja-JP" altLang="en-US" smtClean="0"/>
              <a:pPr/>
              <a:t>2013/3/23</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2DED2F5-11C1-4DDC-924E-8CDE722A129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46</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DED2F5-11C1-4DDC-924E-8CDE722A129F}"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2012/11/5</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7E7B912-14B4-4DCE-91AB-EA512C3ECE6D}"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2012/11/5</a:t>
            </a:r>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7E7B912-14B4-4DCE-91AB-EA512C3ECE6D}"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2012/11/5</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7E7B912-14B4-4DCE-91AB-EA512C3ECE6D}"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2012/11/5</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7E7B912-14B4-4DCE-91AB-EA512C3ECE6D}"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2012/11/5</a:t>
            </a:r>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7E7B912-14B4-4DCE-91AB-EA512C3ECE6D}"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2012/11/5</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a:xfrm>
            <a:off x="7046912" y="6520259"/>
            <a:ext cx="2133600" cy="365125"/>
          </a:xfrm>
        </p:spPr>
        <p:txBody>
          <a:bodyPr/>
          <a:lstStyle/>
          <a:p>
            <a:fld id="{E7E7B912-14B4-4DCE-91AB-EA512C3ECE6D}"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2012/11/5</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7E7B912-14B4-4DCE-91AB-EA512C3ECE6D}"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kumimoji="1" lang="en-US" altLang="ja-JP" smtClean="0"/>
              <a:t>2012/11/5</a:t>
            </a:r>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7E7B912-14B4-4DCE-91AB-EA512C3ECE6D}"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2012/11/5</a:t>
            </a:r>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7E7B912-14B4-4DCE-91AB-EA512C3ECE6D}"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2012/11/5</a:t>
            </a:r>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7E7B912-14B4-4DCE-91AB-EA512C3ECE6D}"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2012/11/5</a:t>
            </a:r>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7E7B912-14B4-4DCE-91AB-EA512C3ECE6D}"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2012/11/5</a:t>
            </a:r>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7E7B912-14B4-4DCE-91AB-EA512C3ECE6D}"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2012/11/5</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400" b="1">
                <a:solidFill>
                  <a:schemeClr val="tx1"/>
                </a:solidFill>
              </a:defRPr>
            </a:lvl1pPr>
          </a:lstStyle>
          <a:p>
            <a:fld id="{E7E7B912-14B4-4DCE-91AB-EA512C3ECE6D}" type="slidenum">
              <a:rPr lang="ja-JP" altLang="en-US" smtClean="0"/>
              <a:pPr/>
              <a:t>&lt;#&gt;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35.png"/><Relationship Id="rId4" Type="http://schemas.openxmlformats.org/officeDocument/2006/relationships/image" Target="../media/image53.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41.png"/><Relationship Id="rId4" Type="http://schemas.openxmlformats.org/officeDocument/2006/relationships/image" Target="../media/image58.png"/><Relationship Id="rId9" Type="http://schemas.openxmlformats.org/officeDocument/2006/relationships/image" Target="../media/image63.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66.png"/><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41.png"/><Relationship Id="rId4" Type="http://schemas.openxmlformats.org/officeDocument/2006/relationships/image" Target="../media/image69.png"/></Relationships>
</file>

<file path=ppt/slides/_rels/slide16.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73.jpe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17.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3.png"/></Relationships>
</file>

<file path=ppt/slides/_rels/slide18.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29.jpeg"/><Relationship Id="rId7" Type="http://schemas.openxmlformats.org/officeDocument/2006/relationships/image" Target="../media/image91.png"/><Relationship Id="rId12" Type="http://schemas.openxmlformats.org/officeDocument/2006/relationships/image" Target="../media/image93.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90.png"/><Relationship Id="rId11" Type="http://schemas.openxmlformats.org/officeDocument/2006/relationships/image" Target="../media/image87.png"/><Relationship Id="rId5" Type="http://schemas.openxmlformats.org/officeDocument/2006/relationships/image" Target="../media/image89.png"/><Relationship Id="rId10" Type="http://schemas.openxmlformats.org/officeDocument/2006/relationships/image" Target="../media/image30.png"/><Relationship Id="rId4" Type="http://schemas.openxmlformats.org/officeDocument/2006/relationships/image" Target="../media/image88.jpe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2.png"/><Relationship Id="rId7" Type="http://schemas.openxmlformats.org/officeDocument/2006/relationships/image" Target="../media/image96.png"/><Relationship Id="rId12" Type="http://schemas.openxmlformats.org/officeDocument/2006/relationships/image" Target="../media/image10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95.png"/><Relationship Id="rId11" Type="http://schemas.openxmlformats.org/officeDocument/2006/relationships/image" Target="../media/image99.png"/><Relationship Id="rId5" Type="http://schemas.openxmlformats.org/officeDocument/2006/relationships/image" Target="../media/image94.png"/><Relationship Id="rId10" Type="http://schemas.openxmlformats.org/officeDocument/2006/relationships/image" Target="../media/image98.png"/><Relationship Id="rId4" Type="http://schemas.openxmlformats.org/officeDocument/2006/relationships/image" Target="../media/image41.png"/><Relationship Id="rId9" Type="http://schemas.openxmlformats.org/officeDocument/2006/relationships/image" Target="../media/image9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101.png"/><Relationship Id="rId7" Type="http://schemas.openxmlformats.org/officeDocument/2006/relationships/image" Target="../media/image104.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03.png"/><Relationship Id="rId5" Type="http://schemas.openxmlformats.org/officeDocument/2006/relationships/image" Target="../media/image91.png"/><Relationship Id="rId4" Type="http://schemas.openxmlformats.org/officeDocument/2006/relationships/image" Target="../media/image102.png"/><Relationship Id="rId9" Type="http://schemas.openxmlformats.org/officeDocument/2006/relationships/image" Target="../media/image93.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05.png"/><Relationship Id="rId7" Type="http://schemas.openxmlformats.org/officeDocument/2006/relationships/image" Target="../media/image102.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104.png"/></Relationships>
</file>

<file path=ppt/slides/_rels/slide2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07.png"/></Relationships>
</file>

<file path=ppt/slides/_rels/slide2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109.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11.png"/></Relationships>
</file>

<file path=ppt/slides/_rels/slide26.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12" Type="http://schemas.openxmlformats.org/officeDocument/2006/relationships/image" Target="../media/image120.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15.png"/><Relationship Id="rId11" Type="http://schemas.openxmlformats.org/officeDocument/2006/relationships/image" Target="../media/image119.png"/><Relationship Id="rId5" Type="http://schemas.openxmlformats.org/officeDocument/2006/relationships/image" Target="../media/image114.png"/><Relationship Id="rId10" Type="http://schemas.openxmlformats.org/officeDocument/2006/relationships/image" Target="../media/image118.png"/><Relationship Id="rId4" Type="http://schemas.openxmlformats.org/officeDocument/2006/relationships/image" Target="../media/image113.png"/><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 Id="rId9" Type="http://schemas.openxmlformats.org/officeDocument/2006/relationships/image" Target="../media/image127.png"/></Relationships>
</file>

<file path=ppt/slides/_rels/slide28.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31.png"/><Relationship Id="rId5" Type="http://schemas.openxmlformats.org/officeDocument/2006/relationships/image" Target="../media/image13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8.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35.png"/><Relationship Id="rId5" Type="http://schemas.openxmlformats.org/officeDocument/2006/relationships/image" Target="../media/image137.png"/><Relationship Id="rId4" Type="http://schemas.openxmlformats.org/officeDocument/2006/relationships/image" Target="../media/image1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39.png"/><Relationship Id="rId7" Type="http://schemas.openxmlformats.org/officeDocument/2006/relationships/image" Target="../media/image143.png"/><Relationship Id="rId12" Type="http://schemas.openxmlformats.org/officeDocument/2006/relationships/image" Target="../media/image148.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42.png"/><Relationship Id="rId11" Type="http://schemas.openxmlformats.org/officeDocument/2006/relationships/image" Target="../media/image147.png"/><Relationship Id="rId5" Type="http://schemas.openxmlformats.org/officeDocument/2006/relationships/image" Target="../media/image141.png"/><Relationship Id="rId10" Type="http://schemas.openxmlformats.org/officeDocument/2006/relationships/image" Target="../media/image146.png"/><Relationship Id="rId4" Type="http://schemas.openxmlformats.org/officeDocument/2006/relationships/image" Target="../media/image140.png"/><Relationship Id="rId9" Type="http://schemas.openxmlformats.org/officeDocument/2006/relationships/image" Target="../media/image145.png"/></Relationships>
</file>

<file path=ppt/slides/_rels/slide31.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152.png"/><Relationship Id="rId12" Type="http://schemas.openxmlformats.org/officeDocument/2006/relationships/image" Target="../media/image157.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51.png"/><Relationship Id="rId11" Type="http://schemas.openxmlformats.org/officeDocument/2006/relationships/image" Target="../media/image156.png"/><Relationship Id="rId5" Type="http://schemas.openxmlformats.org/officeDocument/2006/relationships/image" Target="../media/image150.png"/><Relationship Id="rId10" Type="http://schemas.openxmlformats.org/officeDocument/2006/relationships/image" Target="../media/image155.png"/><Relationship Id="rId4" Type="http://schemas.openxmlformats.org/officeDocument/2006/relationships/image" Target="../media/image149.png"/><Relationship Id="rId9" Type="http://schemas.openxmlformats.org/officeDocument/2006/relationships/image" Target="../media/image154.png"/></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58.png"/><Relationship Id="rId7"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60.png"/><Relationship Id="rId5" Type="http://schemas.openxmlformats.org/officeDocument/2006/relationships/image" Target="../media/image33.png"/><Relationship Id="rId4" Type="http://schemas.openxmlformats.org/officeDocument/2006/relationships/image" Target="../media/image159.png"/><Relationship Id="rId9"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163.png"/><Relationship Id="rId2" Type="http://schemas.openxmlformats.org/officeDocument/2006/relationships/image" Target="../media/image161.png"/><Relationship Id="rId1" Type="http://schemas.openxmlformats.org/officeDocument/2006/relationships/slideLayout" Target="../slideLayouts/slideLayout3.xml"/><Relationship Id="rId6" Type="http://schemas.openxmlformats.org/officeDocument/2006/relationships/image" Target="../media/image162.png"/><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64.png"/><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59.png"/><Relationship Id="rId1" Type="http://schemas.openxmlformats.org/officeDocument/2006/relationships/slideLayout" Target="../slideLayouts/slideLayout3.xml"/><Relationship Id="rId4" Type="http://schemas.openxmlformats.org/officeDocument/2006/relationships/image" Target="../media/image158.png"/></Relationships>
</file>

<file path=ppt/slides/_rels/slide37.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58.png"/><Relationship Id="rId1" Type="http://schemas.openxmlformats.org/officeDocument/2006/relationships/slideLayout" Target="../slideLayouts/slideLayout3.xml"/><Relationship Id="rId5" Type="http://schemas.openxmlformats.org/officeDocument/2006/relationships/image" Target="../media/image168.png"/><Relationship Id="rId4" Type="http://schemas.openxmlformats.org/officeDocument/2006/relationships/image" Target="../media/image167.png"/></Relationships>
</file>

<file path=ppt/slides/_rels/slide38.xml.rels><?xml version="1.0" encoding="UTF-8" standalone="yes"?>
<Relationships xmlns="http://schemas.openxmlformats.org/package/2006/relationships"><Relationship Id="rId3" Type="http://schemas.openxmlformats.org/officeDocument/2006/relationships/image" Target="../media/image169.png"/><Relationship Id="rId7" Type="http://schemas.openxmlformats.org/officeDocument/2006/relationships/image" Target="../media/image173.png"/><Relationship Id="rId2" Type="http://schemas.openxmlformats.org/officeDocument/2006/relationships/image" Target="../media/image168.png"/><Relationship Id="rId1" Type="http://schemas.openxmlformats.org/officeDocument/2006/relationships/slideLayout" Target="../slideLayouts/slideLayout3.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s>
</file>

<file path=ppt/slides/_rels/slide39.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image" Target="../media/image174.png"/><Relationship Id="rId1" Type="http://schemas.openxmlformats.org/officeDocument/2006/relationships/slideLayout" Target="../slideLayouts/slideLayout3.xml"/><Relationship Id="rId5" Type="http://schemas.openxmlformats.org/officeDocument/2006/relationships/image" Target="../media/image177.png"/><Relationship Id="rId4" Type="http://schemas.openxmlformats.org/officeDocument/2006/relationships/image" Target="../media/image17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78.png"/><Relationship Id="rId7" Type="http://schemas.openxmlformats.org/officeDocument/2006/relationships/image" Target="../media/image182.png"/><Relationship Id="rId2" Type="http://schemas.openxmlformats.org/officeDocument/2006/relationships/image" Target="../media/image158.png"/><Relationship Id="rId1" Type="http://schemas.openxmlformats.org/officeDocument/2006/relationships/slideLayout" Target="../slideLayouts/slideLayout3.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9.png"/></Relationships>
</file>

<file path=ppt/slides/_rels/slide41.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image" Target="../media/image184.png"/><Relationship Id="rId7" Type="http://schemas.openxmlformats.org/officeDocument/2006/relationships/image" Target="../media/image64.png"/><Relationship Id="rId2" Type="http://schemas.openxmlformats.org/officeDocument/2006/relationships/image" Target="../media/image183.png"/><Relationship Id="rId1" Type="http://schemas.openxmlformats.org/officeDocument/2006/relationships/slideLayout" Target="../slideLayouts/slideLayout3.xml"/><Relationship Id="rId6" Type="http://schemas.openxmlformats.org/officeDocument/2006/relationships/image" Target="../media/image187.png"/><Relationship Id="rId5" Type="http://schemas.openxmlformats.org/officeDocument/2006/relationships/image" Target="../media/image186.png"/><Relationship Id="rId4" Type="http://schemas.openxmlformats.org/officeDocument/2006/relationships/image" Target="../media/image185.png"/></Relationships>
</file>

<file path=ppt/slides/_rels/slide42.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image" Target="../media/image187.png"/><Relationship Id="rId7" Type="http://schemas.openxmlformats.org/officeDocument/2006/relationships/image" Target="../media/image192.png"/><Relationship Id="rId2" Type="http://schemas.openxmlformats.org/officeDocument/2006/relationships/image" Target="../media/image189.png"/><Relationship Id="rId1" Type="http://schemas.openxmlformats.org/officeDocument/2006/relationships/slideLayout" Target="../slideLayouts/slideLayout3.xml"/><Relationship Id="rId6" Type="http://schemas.openxmlformats.org/officeDocument/2006/relationships/image" Target="../media/image191.png"/><Relationship Id="rId5" Type="http://schemas.openxmlformats.org/officeDocument/2006/relationships/image" Target="../media/image102.png"/><Relationship Id="rId4" Type="http://schemas.openxmlformats.org/officeDocument/2006/relationships/image" Target="../media/image190.jpeg"/></Relationships>
</file>

<file path=ppt/slides/_rels/slide43.xml.rels><?xml version="1.0" encoding="UTF-8" standalone="yes"?>
<Relationships xmlns="http://schemas.openxmlformats.org/package/2006/relationships"><Relationship Id="rId8" Type="http://schemas.openxmlformats.org/officeDocument/2006/relationships/image" Target="../media/image195.png"/><Relationship Id="rId3" Type="http://schemas.openxmlformats.org/officeDocument/2006/relationships/image" Target="../media/image158.png"/><Relationship Id="rId7" Type="http://schemas.openxmlformats.org/officeDocument/2006/relationships/image" Target="../media/image194.png"/><Relationship Id="rId2" Type="http://schemas.openxmlformats.org/officeDocument/2006/relationships/image" Target="../media/image165.png"/><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186.png"/><Relationship Id="rId10" Type="http://schemas.openxmlformats.org/officeDocument/2006/relationships/image" Target="../media/image197.png"/><Relationship Id="rId4" Type="http://schemas.openxmlformats.org/officeDocument/2006/relationships/image" Target="../media/image193.png"/><Relationship Id="rId9" Type="http://schemas.openxmlformats.org/officeDocument/2006/relationships/image" Target="../media/image196.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198.png"/><Relationship Id="rId5" Type="http://schemas.openxmlformats.org/officeDocument/2006/relationships/image" Target="../media/image4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201.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200.png"/><Relationship Id="rId5" Type="http://schemas.openxmlformats.org/officeDocument/2006/relationships/image" Target="../media/image199.pn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202.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2.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2.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cstate="print"/>
          <a:srcRect/>
          <a:stretch>
            <a:fillRect/>
          </a:stretch>
        </p:blipFill>
        <p:spPr bwMode="auto">
          <a:xfrm>
            <a:off x="1043608" y="2483913"/>
            <a:ext cx="7236296" cy="2745287"/>
          </a:xfrm>
          <a:prstGeom prst="rect">
            <a:avLst/>
          </a:prstGeom>
          <a:noFill/>
          <a:ln w="9525">
            <a:noFill/>
            <a:miter lim="800000"/>
            <a:headEnd/>
            <a:tailEnd/>
          </a:ln>
        </p:spPr>
      </p:pic>
      <p:sp>
        <p:nvSpPr>
          <p:cNvPr id="2" name="タイトル 1"/>
          <p:cNvSpPr>
            <a:spLocks noGrp="1"/>
          </p:cNvSpPr>
          <p:nvPr>
            <p:ph type="ctrTitle"/>
          </p:nvPr>
        </p:nvSpPr>
        <p:spPr>
          <a:xfrm>
            <a:off x="107504" y="764704"/>
            <a:ext cx="8784976" cy="1872208"/>
          </a:xfrm>
        </p:spPr>
        <p:txBody>
          <a:bodyPr>
            <a:normAutofit fontScale="90000"/>
          </a:bodyPr>
          <a:lstStyle/>
          <a:p>
            <a:r>
              <a:rPr lang="ja-JP" altLang="en-US" dirty="0" smtClean="0"/>
              <a:t>リップルの相関関数と</a:t>
            </a:r>
            <a:r>
              <a:rPr lang="en-US" altLang="ja-JP" dirty="0" smtClean="0"/>
              <a:t/>
            </a:r>
            <a:br>
              <a:rPr lang="en-US" altLang="ja-JP" dirty="0" smtClean="0"/>
            </a:br>
            <a:r>
              <a:rPr lang="ja-JP" altLang="en-US" dirty="0" smtClean="0"/>
              <a:t>磁気抵抗に対する</a:t>
            </a:r>
            <a:r>
              <a:rPr lang="en-US" altLang="ja-JP" b="1" dirty="0" smtClean="0"/>
              <a:t>Lundeberg-Folk</a:t>
            </a:r>
            <a:r>
              <a:rPr lang="ja-JP" altLang="en-US" b="1" dirty="0" smtClean="0"/>
              <a:t>公式</a:t>
            </a:r>
            <a:r>
              <a:rPr lang="en-US" altLang="ja-JP" b="1" dirty="0" smtClean="0"/>
              <a:t/>
            </a:r>
            <a:br>
              <a:rPr lang="en-US" altLang="ja-JP" b="1" dirty="0" smtClean="0"/>
            </a:br>
            <a:endParaRPr kumimoji="1" lang="ja-JP" altLang="en-US" sz="2000" dirty="0"/>
          </a:p>
        </p:txBody>
      </p:sp>
      <p:sp>
        <p:nvSpPr>
          <p:cNvPr id="3" name="サブタイトル 2"/>
          <p:cNvSpPr>
            <a:spLocks noGrp="1"/>
          </p:cNvSpPr>
          <p:nvPr>
            <p:ph type="subTitle" idx="1"/>
          </p:nvPr>
        </p:nvSpPr>
        <p:spPr>
          <a:xfrm>
            <a:off x="2203648" y="4916760"/>
            <a:ext cx="6400800" cy="1248544"/>
          </a:xfrm>
        </p:spPr>
        <p:txBody>
          <a:bodyPr/>
          <a:lstStyle/>
          <a:p>
            <a:pPr algn="r"/>
            <a:r>
              <a:rPr lang="ja-JP" altLang="en-US" dirty="0" smtClean="0">
                <a:solidFill>
                  <a:schemeClr val="tx1"/>
                </a:solidFill>
              </a:rPr>
              <a:t>中大理工</a:t>
            </a:r>
            <a:endParaRPr kumimoji="1" lang="en-US" altLang="ja-JP" dirty="0" smtClean="0">
              <a:solidFill>
                <a:schemeClr val="tx1"/>
              </a:solidFill>
            </a:endParaRPr>
          </a:p>
          <a:p>
            <a:pPr algn="r"/>
            <a:r>
              <a:rPr lang="ja-JP" altLang="en-US" dirty="0">
                <a:solidFill>
                  <a:schemeClr val="tx1"/>
                </a:solidFill>
              </a:rPr>
              <a:t>源</a:t>
            </a:r>
            <a:r>
              <a:rPr lang="ja-JP" altLang="en-US" dirty="0" smtClean="0">
                <a:solidFill>
                  <a:schemeClr val="tx1"/>
                </a:solidFill>
              </a:rPr>
              <a:t>馬　和行，香取　眞理</a:t>
            </a:r>
            <a:endParaRPr lang="en-US" altLang="ja-JP" dirty="0" smtClean="0">
              <a:solidFill>
                <a:schemeClr val="tx1"/>
              </a:solidFill>
            </a:endParaRPr>
          </a:p>
        </p:txBody>
      </p:sp>
      <p:sp>
        <p:nvSpPr>
          <p:cNvPr id="4" name="スライド番号プレースホルダ 3"/>
          <p:cNvSpPr>
            <a:spLocks noGrp="1"/>
          </p:cNvSpPr>
          <p:nvPr>
            <p:ph type="sldNum" sz="quarter" idx="12"/>
          </p:nvPr>
        </p:nvSpPr>
        <p:spPr>
          <a:xfrm>
            <a:off x="7046912" y="6520259"/>
            <a:ext cx="2133600" cy="365125"/>
          </a:xfrm>
        </p:spPr>
        <p:txBody>
          <a:bodyPr/>
          <a:lstStyle/>
          <a:p>
            <a:fld id="{E7E7B912-14B4-4DCE-91AB-EA512C3ECE6D}" type="slidenum">
              <a:rPr kumimoji="1" lang="ja-JP" altLang="en-US" smtClean="0"/>
              <a:pPr/>
              <a:t>1</a:t>
            </a:fld>
            <a:endParaRPr kumimoji="1" lang="ja-JP" altLang="en-US" dirty="0"/>
          </a:p>
        </p:txBody>
      </p:sp>
      <p:sp>
        <p:nvSpPr>
          <p:cNvPr id="5" name="テキスト ボックス 4"/>
          <p:cNvSpPr txBox="1"/>
          <p:nvPr/>
        </p:nvSpPr>
        <p:spPr>
          <a:xfrm>
            <a:off x="3203848" y="6381328"/>
            <a:ext cx="5112568" cy="369332"/>
          </a:xfrm>
          <a:prstGeom prst="rect">
            <a:avLst/>
          </a:prstGeom>
          <a:noFill/>
        </p:spPr>
        <p:txBody>
          <a:bodyPr wrap="square" rtlCol="0">
            <a:spAutoFit/>
          </a:bodyPr>
          <a:lstStyle/>
          <a:p>
            <a:r>
              <a:rPr kumimoji="1" lang="en-US" altLang="ja-JP" dirty="0" smtClean="0"/>
              <a:t>2013</a:t>
            </a:r>
            <a:r>
              <a:rPr kumimoji="1" lang="ja-JP" altLang="en-US" dirty="0" smtClean="0"/>
              <a:t>年</a:t>
            </a:r>
            <a:r>
              <a:rPr lang="en-US" altLang="ja-JP" dirty="0" smtClean="0"/>
              <a:t>3</a:t>
            </a:r>
            <a:r>
              <a:rPr kumimoji="1" lang="ja-JP" altLang="en-US" dirty="0" smtClean="0"/>
              <a:t>月</a:t>
            </a:r>
            <a:r>
              <a:rPr lang="en-US" altLang="ja-JP" dirty="0" smtClean="0"/>
              <a:t>26</a:t>
            </a:r>
            <a:r>
              <a:rPr kumimoji="1" lang="ja-JP" altLang="en-US" dirty="0" smtClean="0"/>
              <a:t>日　日本物理学会　第</a:t>
            </a:r>
            <a:r>
              <a:rPr kumimoji="1" lang="en-US" altLang="ja-JP" dirty="0" smtClean="0"/>
              <a:t>68</a:t>
            </a:r>
            <a:r>
              <a:rPr kumimoji="1" lang="ja-JP" altLang="en-US" dirty="0" smtClean="0"/>
              <a:t>回年次大会</a:t>
            </a:r>
            <a:endParaRPr kumimoji="1" lang="ja-JP" altLang="en-US" dirty="0"/>
          </a:p>
        </p:txBody>
      </p:sp>
      <p:sp>
        <p:nvSpPr>
          <p:cNvPr id="7" name="テキスト ボックス 6"/>
          <p:cNvSpPr txBox="1"/>
          <p:nvPr/>
        </p:nvSpPr>
        <p:spPr>
          <a:xfrm>
            <a:off x="323528" y="260648"/>
            <a:ext cx="1584176" cy="461665"/>
          </a:xfrm>
          <a:prstGeom prst="rect">
            <a:avLst/>
          </a:prstGeom>
          <a:noFill/>
        </p:spPr>
        <p:txBody>
          <a:bodyPr wrap="square" rtlCol="0">
            <a:spAutoFit/>
          </a:bodyPr>
          <a:lstStyle/>
          <a:p>
            <a:r>
              <a:rPr lang="en-US" altLang="ja-JP" sz="2200" dirty="0" smtClean="0">
                <a:latin typeface="HGPｺﾞｼｯｸE" pitchFamily="50" charset="-128"/>
                <a:ea typeface="HGPｺﾞｼｯｸE" pitchFamily="50" charset="-128"/>
              </a:rPr>
              <a:t>26</a:t>
            </a:r>
            <a:r>
              <a:rPr lang="en-US" altLang="ja-JP" sz="2400" dirty="0" smtClean="0"/>
              <a:t>pXJ-3</a:t>
            </a:r>
            <a:endParaRPr kumimoji="1" lang="ja-JP" altLang="en-US" sz="2200" dirty="0">
              <a:latin typeface="HGPｺﾞｼｯｸE" pitchFamily="50" charset="-128"/>
              <a:ea typeface="HGPｺﾞｼｯｸE" pitchFamily="50" charset="-128"/>
            </a:endParaRPr>
          </a:p>
        </p:txBody>
      </p:sp>
      <p:sp>
        <p:nvSpPr>
          <p:cNvPr id="8" name="テキスト ボックス 7"/>
          <p:cNvSpPr txBox="1"/>
          <p:nvPr/>
        </p:nvSpPr>
        <p:spPr>
          <a:xfrm>
            <a:off x="2339752" y="5949280"/>
            <a:ext cx="6336704" cy="461665"/>
          </a:xfrm>
          <a:prstGeom prst="rect">
            <a:avLst/>
          </a:prstGeom>
          <a:noFill/>
        </p:spPr>
        <p:txBody>
          <a:bodyPr wrap="square" rtlCol="0">
            <a:spAutoFit/>
          </a:bodyPr>
          <a:lstStyle/>
          <a:p>
            <a:r>
              <a:rPr lang="en-US" altLang="ja-JP" sz="2400" dirty="0" smtClean="0"/>
              <a:t>K. </a:t>
            </a:r>
            <a:r>
              <a:rPr lang="en-US" altLang="ja-JP" sz="2400" dirty="0" err="1" smtClean="0"/>
              <a:t>Genma</a:t>
            </a:r>
            <a:r>
              <a:rPr lang="en-US" altLang="ja-JP" sz="2400" dirty="0" smtClean="0"/>
              <a:t> and M. </a:t>
            </a:r>
            <a:r>
              <a:rPr lang="en-US" altLang="ja-JP" sz="2400" dirty="0" err="1" smtClean="0"/>
              <a:t>Katori</a:t>
            </a:r>
            <a:r>
              <a:rPr lang="en-US" altLang="ja-JP" sz="2400" dirty="0" smtClean="0"/>
              <a:t>, e-print arXiv:1211.2046.</a:t>
            </a:r>
            <a:endParaRPr kumimoji="1" lang="ja-JP"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5436096" y="1772816"/>
            <a:ext cx="648072" cy="43204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899592" y="3933056"/>
            <a:ext cx="4176464" cy="64807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 8"/>
          <p:cNvSpPr>
            <a:spLocks noGrp="1"/>
          </p:cNvSpPr>
          <p:nvPr>
            <p:ph type="sldNum" sz="quarter" idx="12"/>
          </p:nvPr>
        </p:nvSpPr>
        <p:spPr/>
        <p:txBody>
          <a:bodyPr/>
          <a:lstStyle/>
          <a:p>
            <a:fld id="{E7E7B912-14B4-4DCE-91AB-EA512C3ECE6D}" type="slidenum">
              <a:rPr kumimoji="1" lang="ja-JP" altLang="en-US" smtClean="0"/>
              <a:pPr/>
              <a:t>10</a:t>
            </a:fld>
            <a:endParaRPr kumimoji="1" lang="ja-JP" altLang="en-US"/>
          </a:p>
        </p:txBody>
      </p:sp>
      <p:sp>
        <p:nvSpPr>
          <p:cNvPr id="15" name="テキスト ボックス 14"/>
          <p:cNvSpPr txBox="1"/>
          <p:nvPr/>
        </p:nvSpPr>
        <p:spPr>
          <a:xfrm>
            <a:off x="755576" y="1198493"/>
            <a:ext cx="2592288" cy="369332"/>
          </a:xfrm>
          <a:prstGeom prst="rect">
            <a:avLst/>
          </a:prstGeom>
          <a:noFill/>
        </p:spPr>
        <p:txBody>
          <a:bodyPr wrap="square" rtlCol="0">
            <a:spAutoFit/>
          </a:bodyPr>
          <a:lstStyle/>
          <a:p>
            <a:r>
              <a:rPr kumimoji="1" lang="en-US" altLang="ja-JP" b="1" dirty="0" smtClean="0"/>
              <a:t>Lundeberg-Folk</a:t>
            </a:r>
            <a:r>
              <a:rPr kumimoji="1" lang="ja-JP" altLang="en-US" b="1" dirty="0" smtClean="0"/>
              <a:t>の式</a:t>
            </a:r>
            <a:endParaRPr kumimoji="1" lang="ja-JP" altLang="en-US" b="1" dirty="0"/>
          </a:p>
        </p:txBody>
      </p:sp>
      <p:sp>
        <p:nvSpPr>
          <p:cNvPr id="18" name="角丸四角形 17"/>
          <p:cNvSpPr/>
          <p:nvPr/>
        </p:nvSpPr>
        <p:spPr>
          <a:xfrm>
            <a:off x="611560" y="1124744"/>
            <a:ext cx="7344816" cy="21602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95536" y="3563724"/>
            <a:ext cx="4752528" cy="369332"/>
          </a:xfrm>
          <a:prstGeom prst="rect">
            <a:avLst/>
          </a:prstGeom>
          <a:noFill/>
        </p:spPr>
        <p:txBody>
          <a:bodyPr wrap="square" rtlCol="0">
            <a:spAutoFit/>
          </a:bodyPr>
          <a:lstStyle/>
          <a:p>
            <a:r>
              <a:rPr lang="en-US" altLang="ja-JP" dirty="0" smtClean="0"/>
              <a:t>Lundeberg-Folk</a:t>
            </a:r>
            <a:r>
              <a:rPr lang="ja-JP" altLang="en-US" dirty="0" smtClean="0"/>
              <a:t>の式に</a:t>
            </a:r>
            <a:r>
              <a:rPr lang="ja-JP" altLang="en-US" b="1" dirty="0" smtClean="0"/>
              <a:t>ガウシアン型</a:t>
            </a:r>
            <a:r>
              <a:rPr kumimoji="1" lang="ja-JP" altLang="en-US" b="1" dirty="0" smtClean="0"/>
              <a:t>相関関数</a:t>
            </a:r>
            <a:endParaRPr kumimoji="1" lang="ja-JP" altLang="en-US" b="1" dirty="0"/>
          </a:p>
        </p:txBody>
      </p:sp>
      <p:sp>
        <p:nvSpPr>
          <p:cNvPr id="21" name="テキスト ボックス 20"/>
          <p:cNvSpPr txBox="1"/>
          <p:nvPr/>
        </p:nvSpPr>
        <p:spPr>
          <a:xfrm>
            <a:off x="395536" y="4582869"/>
            <a:ext cx="4608512" cy="646331"/>
          </a:xfrm>
          <a:prstGeom prst="rect">
            <a:avLst/>
          </a:prstGeom>
          <a:noFill/>
        </p:spPr>
        <p:txBody>
          <a:bodyPr wrap="square" rtlCol="0">
            <a:spAutoFit/>
          </a:bodyPr>
          <a:lstStyle/>
          <a:p>
            <a:r>
              <a:rPr lang="ja-JP" altLang="en-US" dirty="0" smtClean="0"/>
              <a:t>を導入する．</a:t>
            </a:r>
            <a:endParaRPr lang="en-US" altLang="ja-JP" dirty="0" smtClean="0"/>
          </a:p>
          <a:p>
            <a:r>
              <a:rPr kumimoji="1" lang="ja-JP" altLang="en-US" dirty="0" smtClean="0"/>
              <a:t>第一種ベッセル関数　　</a:t>
            </a:r>
            <a:r>
              <a:rPr lang="ja-JP" altLang="en-US" dirty="0" smtClean="0"/>
              <a:t>を定義式に戻す．</a:t>
            </a:r>
            <a:endParaRPr kumimoji="1" lang="ja-JP" altLang="en-US" dirty="0"/>
          </a:p>
        </p:txBody>
      </p:sp>
      <p:pic>
        <p:nvPicPr>
          <p:cNvPr id="65538" name="Picture 2" descr="$J_0$"/>
          <p:cNvPicPr>
            <a:picLocks noChangeAspect="1" noChangeArrowheads="1"/>
          </p:cNvPicPr>
          <p:nvPr/>
        </p:nvPicPr>
        <p:blipFill>
          <a:blip r:embed="rId3" cstate="print"/>
          <a:srcRect/>
          <a:stretch>
            <a:fillRect/>
          </a:stretch>
        </p:blipFill>
        <p:spPr bwMode="auto">
          <a:xfrm>
            <a:off x="2483769" y="4941168"/>
            <a:ext cx="216023" cy="216024"/>
          </a:xfrm>
          <a:prstGeom prst="rect">
            <a:avLst/>
          </a:prstGeom>
          <a:noFill/>
        </p:spPr>
      </p:pic>
      <p:pic>
        <p:nvPicPr>
          <p:cNvPr id="22" name="Picture 2" descr="$\displaystyle J_{\alpha }(x)=\sum_{m=0}^{\infty }\frac{(-1)^m}{m!\Gamma (m+\alpha +1)}\left ( \frac{x}{2} \right )^{2m+\alpha }$"/>
          <p:cNvPicPr>
            <a:picLocks noChangeAspect="1" noChangeArrowheads="1"/>
          </p:cNvPicPr>
          <p:nvPr/>
        </p:nvPicPr>
        <p:blipFill>
          <a:blip r:embed="rId4" cstate="print"/>
          <a:srcRect/>
          <a:stretch>
            <a:fillRect/>
          </a:stretch>
        </p:blipFill>
        <p:spPr bwMode="auto">
          <a:xfrm>
            <a:off x="971600" y="5445224"/>
            <a:ext cx="6048672" cy="954610"/>
          </a:xfrm>
          <a:prstGeom prst="rect">
            <a:avLst/>
          </a:prstGeom>
          <a:noFill/>
        </p:spPr>
      </p:pic>
      <p:pic>
        <p:nvPicPr>
          <p:cNvPr id="23" name="Picture 2" descr="$\displaystyle \rho_{\parallel}(k)=\frac{\pi B_{\parallel}^{2}}{\hbar}\int_{0}^{\infty }dr\, rW(kr)c(r)$"/>
          <p:cNvPicPr>
            <a:picLocks noChangeAspect="1" noChangeArrowheads="1"/>
          </p:cNvPicPr>
          <p:nvPr/>
        </p:nvPicPr>
        <p:blipFill>
          <a:blip r:embed="rId5" cstate="print"/>
          <a:srcRect/>
          <a:stretch>
            <a:fillRect/>
          </a:stretch>
        </p:blipFill>
        <p:spPr bwMode="auto">
          <a:xfrm>
            <a:off x="1332706" y="1484784"/>
            <a:ext cx="4679454" cy="876393"/>
          </a:xfrm>
          <a:prstGeom prst="rect">
            <a:avLst/>
          </a:prstGeom>
          <a:noFill/>
        </p:spPr>
      </p:pic>
      <p:pic>
        <p:nvPicPr>
          <p:cNvPr id="24" name="Picture 4" descr="$\displaystyle W(z)=\int_{0}^{2\pi}d\phi\, J_{0}(2z\sin\frac{\phi}{2})\sin^{2}\frac{\phi}{2}$"/>
          <p:cNvPicPr>
            <a:picLocks noChangeAspect="1" noChangeArrowheads="1"/>
          </p:cNvPicPr>
          <p:nvPr/>
        </p:nvPicPr>
        <p:blipFill>
          <a:blip r:embed="rId6" cstate="print"/>
          <a:srcRect/>
          <a:stretch>
            <a:fillRect/>
          </a:stretch>
        </p:blipFill>
        <p:spPr bwMode="auto">
          <a:xfrm>
            <a:off x="1322337" y="2415672"/>
            <a:ext cx="4330849" cy="725296"/>
          </a:xfrm>
          <a:prstGeom prst="rect">
            <a:avLst/>
          </a:prstGeom>
          <a:noFill/>
        </p:spPr>
      </p:pic>
      <p:pic>
        <p:nvPicPr>
          <p:cNvPr id="14" name="Picture 2" descr="$c(r)=Z^{2}\exp (-r^2/R^2)$"/>
          <p:cNvPicPr>
            <a:picLocks noChangeAspect="1" noChangeArrowheads="1"/>
          </p:cNvPicPr>
          <p:nvPr/>
        </p:nvPicPr>
        <p:blipFill>
          <a:blip r:embed="rId7" cstate="print"/>
          <a:srcRect/>
          <a:stretch>
            <a:fillRect/>
          </a:stretch>
        </p:blipFill>
        <p:spPr bwMode="auto">
          <a:xfrm>
            <a:off x="979165" y="3998961"/>
            <a:ext cx="3952875" cy="438151"/>
          </a:xfrm>
          <a:prstGeom prst="rect">
            <a:avLst/>
          </a:prstGeom>
          <a:noFill/>
        </p:spPr>
      </p:pic>
      <p:sp>
        <p:nvSpPr>
          <p:cNvPr id="17" name="角丸四角形 16"/>
          <p:cNvSpPr/>
          <p:nvPr/>
        </p:nvSpPr>
        <p:spPr>
          <a:xfrm>
            <a:off x="3347864" y="2492896"/>
            <a:ext cx="1512168" cy="64807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827584" y="5301208"/>
            <a:ext cx="6408712" cy="122413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95536" y="332656"/>
            <a:ext cx="8748464" cy="646331"/>
          </a:xfrm>
          <a:prstGeom prst="rect">
            <a:avLst/>
          </a:prstGeom>
          <a:noFill/>
        </p:spPr>
        <p:txBody>
          <a:bodyPr wrap="square" rtlCol="0">
            <a:spAutoFit/>
          </a:bodyPr>
          <a:lstStyle/>
          <a:p>
            <a:r>
              <a:rPr lang="ja-JP" altLang="en-US" sz="3600" dirty="0" smtClean="0"/>
              <a:t>５</a:t>
            </a:r>
            <a:r>
              <a:rPr kumimoji="1" lang="ja-JP" altLang="en-US" sz="3600" dirty="0" smtClean="0"/>
              <a:t>．</a:t>
            </a:r>
            <a:r>
              <a:rPr lang="ja-JP" altLang="en-US" sz="3600" dirty="0" smtClean="0"/>
              <a:t>ガウシアン型相関関数を用いた計算</a:t>
            </a:r>
            <a:endParaRPr kumimoji="1" lang="en-US" altLang="ja-JP" sz="3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strips(downLeft)">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trips(downLeft)">
                                      <p:cBhvr>
                                        <p:cTn id="15" dur="500"/>
                                        <p:tgtEl>
                                          <p:spTgt spid="1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strips(downLeft)">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6" name="Picture 8" descr="$\displaystyle \rho_{\parallel}(k)=\frac{\pi(ZB_{\parallel})^2}{\hbar}\sum_{m=0}^{\infty }\frac{(-k^2)^m}{(m!)^2}\int_{0}^{\infty }r^{2m+1}e^{-r^2/R^2}dr\int_{0}^{2\pi}\sin^{2m+2}\frac{\phi }{2}d\phi$"/>
          <p:cNvPicPr>
            <a:picLocks noChangeAspect="1" noChangeArrowheads="1"/>
          </p:cNvPicPr>
          <p:nvPr/>
        </p:nvPicPr>
        <p:blipFill>
          <a:blip r:embed="rId3" cstate="print"/>
          <a:srcRect/>
          <a:stretch>
            <a:fillRect/>
          </a:stretch>
        </p:blipFill>
        <p:spPr bwMode="auto">
          <a:xfrm>
            <a:off x="539552" y="1203010"/>
            <a:ext cx="8568952" cy="785830"/>
          </a:xfrm>
          <a:prstGeom prst="rect">
            <a:avLst/>
          </a:prstGeom>
          <a:noFill/>
        </p:spPr>
      </p:pic>
      <p:sp>
        <p:nvSpPr>
          <p:cNvPr id="9" name="スライド番号プレースホルダ 8"/>
          <p:cNvSpPr>
            <a:spLocks noGrp="1"/>
          </p:cNvSpPr>
          <p:nvPr>
            <p:ph type="sldNum" sz="quarter" idx="12"/>
          </p:nvPr>
        </p:nvSpPr>
        <p:spPr/>
        <p:txBody>
          <a:bodyPr/>
          <a:lstStyle/>
          <a:p>
            <a:fld id="{E7E7B912-14B4-4DCE-91AB-EA512C3ECE6D}" type="slidenum">
              <a:rPr kumimoji="1" lang="ja-JP" altLang="en-US" smtClean="0"/>
              <a:pPr/>
              <a:t>11</a:t>
            </a:fld>
            <a:endParaRPr kumimoji="1" lang="ja-JP" altLang="en-US"/>
          </a:p>
        </p:txBody>
      </p:sp>
      <p:sp>
        <p:nvSpPr>
          <p:cNvPr id="14" name="角丸四角形 13"/>
          <p:cNvSpPr/>
          <p:nvPr/>
        </p:nvSpPr>
        <p:spPr>
          <a:xfrm>
            <a:off x="4355976" y="1196752"/>
            <a:ext cx="2520280" cy="7616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6948264" y="1196752"/>
            <a:ext cx="2160240" cy="76160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noFill/>
            </a:endParaRPr>
          </a:p>
        </p:txBody>
      </p:sp>
      <p:pic>
        <p:nvPicPr>
          <p:cNvPr id="66564" name="Picture 4" descr="$\displaystyle =I_r$"/>
          <p:cNvPicPr>
            <a:picLocks noChangeAspect="1" noChangeArrowheads="1"/>
          </p:cNvPicPr>
          <p:nvPr/>
        </p:nvPicPr>
        <p:blipFill>
          <a:blip r:embed="rId4" cstate="print"/>
          <a:srcRect/>
          <a:stretch>
            <a:fillRect/>
          </a:stretch>
        </p:blipFill>
        <p:spPr bwMode="auto">
          <a:xfrm>
            <a:off x="5292080" y="2030362"/>
            <a:ext cx="704850" cy="333376"/>
          </a:xfrm>
          <a:prstGeom prst="rect">
            <a:avLst/>
          </a:prstGeom>
          <a:noFill/>
        </p:spPr>
      </p:pic>
      <p:pic>
        <p:nvPicPr>
          <p:cNvPr id="66566" name="Picture 6" descr="$\displaystyle =I_{\phi}$"/>
          <p:cNvPicPr>
            <a:picLocks noChangeAspect="1" noChangeArrowheads="1"/>
          </p:cNvPicPr>
          <p:nvPr/>
        </p:nvPicPr>
        <p:blipFill>
          <a:blip r:embed="rId5" cstate="print"/>
          <a:srcRect/>
          <a:stretch>
            <a:fillRect/>
          </a:stretch>
        </p:blipFill>
        <p:spPr bwMode="auto">
          <a:xfrm>
            <a:off x="7524328" y="2030362"/>
            <a:ext cx="742950" cy="390526"/>
          </a:xfrm>
          <a:prstGeom prst="rect">
            <a:avLst/>
          </a:prstGeom>
          <a:noFill/>
        </p:spPr>
      </p:pic>
      <p:sp>
        <p:nvSpPr>
          <p:cNvPr id="24" name="テキスト ボックス 23"/>
          <p:cNvSpPr txBox="1"/>
          <p:nvPr/>
        </p:nvSpPr>
        <p:spPr>
          <a:xfrm>
            <a:off x="395536" y="2276872"/>
            <a:ext cx="2520280" cy="369332"/>
          </a:xfrm>
          <a:prstGeom prst="rect">
            <a:avLst/>
          </a:prstGeom>
          <a:noFill/>
        </p:spPr>
        <p:txBody>
          <a:bodyPr wrap="square" rtlCol="0">
            <a:spAutoFit/>
          </a:bodyPr>
          <a:lstStyle/>
          <a:p>
            <a:r>
              <a:rPr kumimoji="1" lang="ja-JP" altLang="en-US" dirty="0" smtClean="0"/>
              <a:t>それぞれ積分を行う．</a:t>
            </a:r>
            <a:endParaRPr kumimoji="1" lang="ja-JP" altLang="en-US" dirty="0"/>
          </a:p>
        </p:txBody>
      </p:sp>
      <p:pic>
        <p:nvPicPr>
          <p:cNvPr id="66572" name="Picture 12" descr="$\displaystyle I_{\phi}=\frac{2\sqrt{\pi}\, \Gamma (\frac{3}{2}+m)}{\Gamma (2+m)}$"/>
          <p:cNvPicPr>
            <a:picLocks noChangeAspect="1" noChangeArrowheads="1"/>
          </p:cNvPicPr>
          <p:nvPr/>
        </p:nvPicPr>
        <p:blipFill>
          <a:blip r:embed="rId6" cstate="print"/>
          <a:srcRect/>
          <a:stretch>
            <a:fillRect/>
          </a:stretch>
        </p:blipFill>
        <p:spPr bwMode="auto">
          <a:xfrm>
            <a:off x="899584" y="3565004"/>
            <a:ext cx="2735580" cy="800100"/>
          </a:xfrm>
          <a:prstGeom prst="rect">
            <a:avLst/>
          </a:prstGeom>
          <a:noFill/>
        </p:spPr>
      </p:pic>
      <p:sp>
        <p:nvSpPr>
          <p:cNvPr id="25" name="テキスト ボックス 24"/>
          <p:cNvSpPr txBox="1"/>
          <p:nvPr/>
        </p:nvSpPr>
        <p:spPr>
          <a:xfrm>
            <a:off x="395536" y="4643844"/>
            <a:ext cx="6840760" cy="369332"/>
          </a:xfrm>
          <a:prstGeom prst="rect">
            <a:avLst/>
          </a:prstGeom>
          <a:noFill/>
        </p:spPr>
        <p:txBody>
          <a:bodyPr wrap="square" rtlCol="0">
            <a:spAutoFit/>
          </a:bodyPr>
          <a:lstStyle/>
          <a:p>
            <a:r>
              <a:rPr lang="ja-JP" altLang="en-US" dirty="0" smtClean="0"/>
              <a:t>以上を用いて</a:t>
            </a:r>
            <a:endParaRPr kumimoji="1" lang="ja-JP" altLang="en-US" dirty="0"/>
          </a:p>
        </p:txBody>
      </p:sp>
      <p:pic>
        <p:nvPicPr>
          <p:cNvPr id="53250" name="Picture 2" descr="$\displaystyle I_r=\frac{1}{2}R^{2m+2}m!$"/>
          <p:cNvPicPr>
            <a:picLocks noChangeAspect="1" noChangeArrowheads="1"/>
          </p:cNvPicPr>
          <p:nvPr/>
        </p:nvPicPr>
        <p:blipFill>
          <a:blip r:embed="rId7" cstate="print"/>
          <a:srcRect/>
          <a:stretch>
            <a:fillRect/>
          </a:stretch>
        </p:blipFill>
        <p:spPr bwMode="auto">
          <a:xfrm>
            <a:off x="899586" y="2780928"/>
            <a:ext cx="2186940" cy="640080"/>
          </a:xfrm>
          <a:prstGeom prst="rect">
            <a:avLst/>
          </a:prstGeom>
          <a:noFill/>
        </p:spPr>
      </p:pic>
      <p:sp>
        <p:nvSpPr>
          <p:cNvPr id="15" name="テキスト ボックス 14"/>
          <p:cNvSpPr txBox="1"/>
          <p:nvPr/>
        </p:nvSpPr>
        <p:spPr>
          <a:xfrm>
            <a:off x="395536" y="5795972"/>
            <a:ext cx="6840760" cy="369332"/>
          </a:xfrm>
          <a:prstGeom prst="rect">
            <a:avLst/>
          </a:prstGeom>
          <a:noFill/>
        </p:spPr>
        <p:txBody>
          <a:bodyPr wrap="square" rtlCol="0">
            <a:spAutoFit/>
          </a:bodyPr>
          <a:lstStyle/>
          <a:p>
            <a:r>
              <a:rPr lang="ja-JP" altLang="en-US" dirty="0" smtClean="0"/>
              <a:t>と計算できる．</a:t>
            </a:r>
            <a:endParaRPr kumimoji="1" lang="ja-JP" altLang="en-US" dirty="0"/>
          </a:p>
        </p:txBody>
      </p:sp>
      <p:sp>
        <p:nvSpPr>
          <p:cNvPr id="17" name="テキスト ボックス 16"/>
          <p:cNvSpPr txBox="1"/>
          <p:nvPr/>
        </p:nvSpPr>
        <p:spPr>
          <a:xfrm>
            <a:off x="395536" y="332656"/>
            <a:ext cx="8748464" cy="646331"/>
          </a:xfrm>
          <a:prstGeom prst="rect">
            <a:avLst/>
          </a:prstGeom>
          <a:noFill/>
        </p:spPr>
        <p:txBody>
          <a:bodyPr wrap="square" rtlCol="0">
            <a:spAutoFit/>
          </a:bodyPr>
          <a:lstStyle/>
          <a:p>
            <a:r>
              <a:rPr lang="ja-JP" altLang="en-US" sz="3600" dirty="0" smtClean="0"/>
              <a:t>５</a:t>
            </a:r>
            <a:r>
              <a:rPr kumimoji="1" lang="ja-JP" altLang="en-US" sz="3600" dirty="0" smtClean="0"/>
              <a:t>．</a:t>
            </a:r>
            <a:r>
              <a:rPr lang="ja-JP" altLang="en-US" sz="3600" dirty="0" smtClean="0"/>
              <a:t>ガウシアン型相関関数を用いた計算</a:t>
            </a:r>
            <a:endParaRPr kumimoji="1" lang="en-US" altLang="ja-JP" sz="3600" dirty="0" smtClean="0"/>
          </a:p>
        </p:txBody>
      </p:sp>
      <p:pic>
        <p:nvPicPr>
          <p:cNvPr id="108546" name="Picture 2" descr="$\displaystyle \rho_{\parallel}(k)=\frac{\pi(ZRB_{\parallel})^2}{\hbar}\sum_{m=0}^{\infty }\frac{(-(kR)^2)^m}{m!}\frac{\sqrt{\mathstrut \pi}\, \Gamma (\frac{3}{2}+m)}{\Gamma (2+m)}$"/>
          <p:cNvPicPr>
            <a:picLocks noChangeAspect="1" noChangeArrowheads="1"/>
          </p:cNvPicPr>
          <p:nvPr/>
        </p:nvPicPr>
        <p:blipFill>
          <a:blip r:embed="rId8" cstate="print"/>
          <a:srcRect/>
          <a:stretch>
            <a:fillRect/>
          </a:stretch>
        </p:blipFill>
        <p:spPr bwMode="auto">
          <a:xfrm>
            <a:off x="827584" y="4960053"/>
            <a:ext cx="6408712" cy="835919"/>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2"/>
          </p:nvPr>
        </p:nvSpPr>
        <p:spPr/>
        <p:txBody>
          <a:bodyPr/>
          <a:lstStyle/>
          <a:p>
            <a:fld id="{E7E7B912-14B4-4DCE-91AB-EA512C3ECE6D}" type="slidenum">
              <a:rPr kumimoji="1" lang="ja-JP" altLang="en-US" smtClean="0"/>
              <a:pPr/>
              <a:t>12</a:t>
            </a:fld>
            <a:endParaRPr kumimoji="1" lang="ja-JP" altLang="en-US"/>
          </a:p>
        </p:txBody>
      </p:sp>
      <p:sp>
        <p:nvSpPr>
          <p:cNvPr id="17" name="テキスト ボックス 16"/>
          <p:cNvSpPr txBox="1"/>
          <p:nvPr/>
        </p:nvSpPr>
        <p:spPr>
          <a:xfrm>
            <a:off x="539552" y="908720"/>
            <a:ext cx="4824536" cy="369332"/>
          </a:xfrm>
          <a:prstGeom prst="rect">
            <a:avLst/>
          </a:prstGeom>
          <a:noFill/>
        </p:spPr>
        <p:txBody>
          <a:bodyPr wrap="square" rtlCol="0">
            <a:spAutoFit/>
          </a:bodyPr>
          <a:lstStyle/>
          <a:p>
            <a:r>
              <a:rPr lang="ja-JP" altLang="en-US" dirty="0" smtClean="0"/>
              <a:t>ポッホハンマー記号を用いる</a:t>
            </a:r>
            <a:r>
              <a:rPr kumimoji="1" lang="ja-JP" altLang="en-US" dirty="0" smtClean="0"/>
              <a:t>．</a:t>
            </a:r>
            <a:endParaRPr kumimoji="1" lang="ja-JP" altLang="en-US" dirty="0"/>
          </a:p>
        </p:txBody>
      </p:sp>
      <p:pic>
        <p:nvPicPr>
          <p:cNvPr id="67592" name="Picture 8" descr="$\displaystyle \left (\frac{3}{2}\right )_n=\frac{2\Gamma (\frac{3}{2}+n)}{\sqrt{\pi}}$"/>
          <p:cNvPicPr>
            <a:picLocks noChangeAspect="1" noChangeArrowheads="1"/>
          </p:cNvPicPr>
          <p:nvPr/>
        </p:nvPicPr>
        <p:blipFill>
          <a:blip r:embed="rId3" cstate="print"/>
          <a:srcRect/>
          <a:stretch>
            <a:fillRect/>
          </a:stretch>
        </p:blipFill>
        <p:spPr bwMode="auto">
          <a:xfrm>
            <a:off x="5940152" y="1250469"/>
            <a:ext cx="1988820" cy="617220"/>
          </a:xfrm>
          <a:prstGeom prst="rect">
            <a:avLst/>
          </a:prstGeom>
          <a:noFill/>
        </p:spPr>
      </p:pic>
      <p:pic>
        <p:nvPicPr>
          <p:cNvPr id="67594" name="Picture 10" descr="$\displaystyle (2)_n=\Gamma (2+n)"/>
          <p:cNvPicPr>
            <a:picLocks noChangeAspect="1" noChangeArrowheads="1"/>
          </p:cNvPicPr>
          <p:nvPr/>
        </p:nvPicPr>
        <p:blipFill>
          <a:blip r:embed="rId4" cstate="print"/>
          <a:srcRect/>
          <a:stretch>
            <a:fillRect/>
          </a:stretch>
        </p:blipFill>
        <p:spPr bwMode="auto">
          <a:xfrm>
            <a:off x="6012161" y="2114565"/>
            <a:ext cx="1583055" cy="234315"/>
          </a:xfrm>
          <a:prstGeom prst="rect">
            <a:avLst/>
          </a:prstGeom>
          <a:noFill/>
        </p:spPr>
      </p:pic>
      <p:sp>
        <p:nvSpPr>
          <p:cNvPr id="13" name="テキスト ボックス 12"/>
          <p:cNvSpPr txBox="1"/>
          <p:nvPr/>
        </p:nvSpPr>
        <p:spPr>
          <a:xfrm>
            <a:off x="539552" y="2564904"/>
            <a:ext cx="4824536" cy="369332"/>
          </a:xfrm>
          <a:prstGeom prst="rect">
            <a:avLst/>
          </a:prstGeom>
          <a:noFill/>
        </p:spPr>
        <p:txBody>
          <a:bodyPr wrap="square" rtlCol="0">
            <a:spAutoFit/>
          </a:bodyPr>
          <a:lstStyle/>
          <a:p>
            <a:r>
              <a:rPr kumimoji="1" lang="ja-JP" altLang="en-US" dirty="0" smtClean="0"/>
              <a:t>したがって</a:t>
            </a:r>
            <a:endParaRPr kumimoji="1" lang="ja-JP" altLang="en-US" dirty="0"/>
          </a:p>
        </p:txBody>
      </p:sp>
      <p:sp>
        <p:nvSpPr>
          <p:cNvPr id="14" name="テキスト ボックス 13"/>
          <p:cNvSpPr txBox="1"/>
          <p:nvPr/>
        </p:nvSpPr>
        <p:spPr>
          <a:xfrm>
            <a:off x="539552" y="3789040"/>
            <a:ext cx="4824536" cy="646331"/>
          </a:xfrm>
          <a:prstGeom prst="rect">
            <a:avLst/>
          </a:prstGeom>
          <a:noFill/>
        </p:spPr>
        <p:txBody>
          <a:bodyPr wrap="square" rtlCol="0">
            <a:spAutoFit/>
          </a:bodyPr>
          <a:lstStyle/>
          <a:p>
            <a:r>
              <a:rPr lang="ja-JP" altLang="en-US" dirty="0" smtClean="0"/>
              <a:t>と書ける．</a:t>
            </a:r>
            <a:endParaRPr lang="en-US" altLang="ja-JP" dirty="0" smtClean="0"/>
          </a:p>
          <a:p>
            <a:r>
              <a:rPr kumimoji="1" lang="ja-JP" altLang="en-US" dirty="0" smtClean="0"/>
              <a:t>ここで、合流型超幾何関数</a:t>
            </a:r>
            <a:endParaRPr kumimoji="1" lang="ja-JP" altLang="en-US" dirty="0"/>
          </a:p>
        </p:txBody>
      </p:sp>
      <p:pic>
        <p:nvPicPr>
          <p:cNvPr id="83972" name="Picture 4" descr="$F(\alpha,\gamma;z)=\displaystyle \sum^{\infty }_{n=0}\frac{(\alpha )_{n}}{(\gamma )_{n}}\frac{z^{n}}{n!}$"/>
          <p:cNvPicPr>
            <a:picLocks noChangeAspect="1" noChangeArrowheads="1"/>
          </p:cNvPicPr>
          <p:nvPr/>
        </p:nvPicPr>
        <p:blipFill>
          <a:blip r:embed="rId5" cstate="print"/>
          <a:srcRect/>
          <a:stretch>
            <a:fillRect/>
          </a:stretch>
        </p:blipFill>
        <p:spPr bwMode="auto">
          <a:xfrm>
            <a:off x="971601" y="4437112"/>
            <a:ext cx="2520279" cy="651697"/>
          </a:xfrm>
          <a:prstGeom prst="rect">
            <a:avLst/>
          </a:prstGeom>
          <a:noFill/>
        </p:spPr>
      </p:pic>
      <p:sp>
        <p:nvSpPr>
          <p:cNvPr id="20" name="テキスト ボックス 19"/>
          <p:cNvSpPr txBox="1"/>
          <p:nvPr/>
        </p:nvSpPr>
        <p:spPr>
          <a:xfrm>
            <a:off x="539552" y="5147900"/>
            <a:ext cx="4824536" cy="369332"/>
          </a:xfrm>
          <a:prstGeom prst="rect">
            <a:avLst/>
          </a:prstGeom>
          <a:noFill/>
        </p:spPr>
        <p:txBody>
          <a:bodyPr wrap="square" rtlCol="0">
            <a:spAutoFit/>
          </a:bodyPr>
          <a:lstStyle/>
          <a:p>
            <a:r>
              <a:rPr kumimoji="1" lang="ja-JP" altLang="en-US" dirty="0" smtClean="0"/>
              <a:t>を導入する．</a:t>
            </a:r>
            <a:endParaRPr kumimoji="1" lang="ja-JP" altLang="en-US" dirty="0"/>
          </a:p>
        </p:txBody>
      </p:sp>
      <p:pic>
        <p:nvPicPr>
          <p:cNvPr id="15" name="Picture 4" descr="$\displaystyle (a)_n=\prod_{k=0}^{n-1}(a+k)$"/>
          <p:cNvPicPr>
            <a:picLocks noChangeAspect="1" noChangeArrowheads="1"/>
          </p:cNvPicPr>
          <p:nvPr/>
        </p:nvPicPr>
        <p:blipFill>
          <a:blip r:embed="rId6" cstate="print"/>
          <a:srcRect/>
          <a:stretch>
            <a:fillRect/>
          </a:stretch>
        </p:blipFill>
        <p:spPr bwMode="auto">
          <a:xfrm>
            <a:off x="899596" y="1507634"/>
            <a:ext cx="1800225" cy="697230"/>
          </a:xfrm>
          <a:prstGeom prst="rect">
            <a:avLst/>
          </a:prstGeom>
          <a:noFill/>
        </p:spPr>
      </p:pic>
      <p:pic>
        <p:nvPicPr>
          <p:cNvPr id="16" name="Picture 4" descr="$\displaystyle =\frac{\Gamma (a+n)}{\Gamma (a)}$"/>
          <p:cNvPicPr>
            <a:picLocks noChangeAspect="1" noChangeArrowheads="1"/>
          </p:cNvPicPr>
          <p:nvPr/>
        </p:nvPicPr>
        <p:blipFill>
          <a:blip r:embed="rId7" cstate="print"/>
          <a:srcRect/>
          <a:stretch>
            <a:fillRect/>
          </a:stretch>
        </p:blipFill>
        <p:spPr bwMode="auto">
          <a:xfrm>
            <a:off x="2843808" y="1598612"/>
            <a:ext cx="1154430" cy="560070"/>
          </a:xfrm>
          <a:prstGeom prst="rect">
            <a:avLst/>
          </a:prstGeom>
          <a:noFill/>
        </p:spPr>
      </p:pic>
      <p:sp>
        <p:nvSpPr>
          <p:cNvPr id="19" name="テキスト ボックス 18"/>
          <p:cNvSpPr txBox="1"/>
          <p:nvPr/>
        </p:nvSpPr>
        <p:spPr>
          <a:xfrm>
            <a:off x="395536" y="332656"/>
            <a:ext cx="8748464" cy="646331"/>
          </a:xfrm>
          <a:prstGeom prst="rect">
            <a:avLst/>
          </a:prstGeom>
          <a:noFill/>
        </p:spPr>
        <p:txBody>
          <a:bodyPr wrap="square" rtlCol="0">
            <a:spAutoFit/>
          </a:bodyPr>
          <a:lstStyle/>
          <a:p>
            <a:r>
              <a:rPr lang="ja-JP" altLang="en-US" sz="3600" dirty="0" smtClean="0"/>
              <a:t>５</a:t>
            </a:r>
            <a:r>
              <a:rPr kumimoji="1" lang="ja-JP" altLang="en-US" sz="3600" dirty="0" smtClean="0"/>
              <a:t>．</a:t>
            </a:r>
            <a:r>
              <a:rPr lang="ja-JP" altLang="en-US" sz="3600" dirty="0" smtClean="0"/>
              <a:t>ガウシアン型相関関数を用いた計算</a:t>
            </a:r>
            <a:endParaRPr kumimoji="1" lang="en-US" altLang="ja-JP" sz="3600" dirty="0" smtClean="0"/>
          </a:p>
        </p:txBody>
      </p:sp>
      <p:pic>
        <p:nvPicPr>
          <p:cNvPr id="107522" name="Picture 2" descr="$\displaystyle \rho_{\parallel}(k)=\frac{(\pi ZRB_{\parallel})^2}{2\hbar}\sum_{m=0}^{\infty }\frac{\left (  \frac{3}{2}\right )_m}{\left ( 2 \right )_m}\frac{(-(kR)^2)^m }{m!}$"/>
          <p:cNvPicPr>
            <a:picLocks noChangeAspect="1" noChangeArrowheads="1"/>
          </p:cNvPicPr>
          <p:nvPr/>
        </p:nvPicPr>
        <p:blipFill>
          <a:blip r:embed="rId8" cstate="print"/>
          <a:srcRect/>
          <a:stretch>
            <a:fillRect/>
          </a:stretch>
        </p:blipFill>
        <p:spPr bwMode="auto">
          <a:xfrm>
            <a:off x="899592" y="2996952"/>
            <a:ext cx="4536504" cy="715652"/>
          </a:xfrm>
          <a:prstGeom prst="rect">
            <a:avLst/>
          </a:prstGeom>
          <a:noFill/>
        </p:spPr>
      </p:pic>
      <p:sp>
        <p:nvSpPr>
          <p:cNvPr id="18" name="右矢印 17"/>
          <p:cNvSpPr/>
          <p:nvPr/>
        </p:nvSpPr>
        <p:spPr>
          <a:xfrm>
            <a:off x="4211960" y="1628800"/>
            <a:ext cx="136815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5652120" y="1124744"/>
            <a:ext cx="2520280" cy="1440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611560" y="5587432"/>
            <a:ext cx="5904656" cy="100811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Picture 2" descr="$\displaystyle \rho_{\parallel}(k)=\frac{(\pi ZRB_{\parallel})^{2}}{2\hbar}F\left (\frac{3}{2},2;-(kR)^{2}\right )$"/>
          <p:cNvPicPr>
            <a:picLocks noChangeAspect="1" noChangeArrowheads="1"/>
          </p:cNvPicPr>
          <p:nvPr/>
        </p:nvPicPr>
        <p:blipFill>
          <a:blip r:embed="rId9" cstate="print"/>
          <a:srcRect/>
          <a:stretch>
            <a:fillRect/>
          </a:stretch>
        </p:blipFill>
        <p:spPr bwMode="auto">
          <a:xfrm>
            <a:off x="899592" y="5659440"/>
            <a:ext cx="5184576" cy="814941"/>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2"/>
          </p:nvPr>
        </p:nvSpPr>
        <p:spPr/>
        <p:txBody>
          <a:bodyPr/>
          <a:lstStyle/>
          <a:p>
            <a:fld id="{E7E7B912-14B4-4DCE-91AB-EA512C3ECE6D}" type="slidenum">
              <a:rPr kumimoji="1" lang="ja-JP" altLang="en-US" smtClean="0"/>
              <a:pPr/>
              <a:t>13</a:t>
            </a:fld>
            <a:endParaRPr kumimoji="1" lang="ja-JP" altLang="en-US" dirty="0"/>
          </a:p>
        </p:txBody>
      </p:sp>
      <p:sp>
        <p:nvSpPr>
          <p:cNvPr id="17" name="テキスト ボックス 16"/>
          <p:cNvSpPr txBox="1"/>
          <p:nvPr/>
        </p:nvSpPr>
        <p:spPr>
          <a:xfrm>
            <a:off x="395536" y="2206605"/>
            <a:ext cx="8424936" cy="646331"/>
          </a:xfrm>
          <a:prstGeom prst="rect">
            <a:avLst/>
          </a:prstGeom>
          <a:noFill/>
        </p:spPr>
        <p:txBody>
          <a:bodyPr wrap="square" rtlCol="0">
            <a:spAutoFit/>
          </a:bodyPr>
          <a:lstStyle/>
          <a:p>
            <a:r>
              <a:rPr lang="ja-JP" altLang="en-US" dirty="0" smtClean="0"/>
              <a:t>合流型超幾何関数の高密度領域（　　　　　　 　）での漸近展開を行う．</a:t>
            </a:r>
            <a:endParaRPr lang="en-US" altLang="ja-JP" dirty="0" smtClean="0"/>
          </a:p>
          <a:p>
            <a:r>
              <a:rPr kumimoji="1" lang="ja-JP" altLang="en-US" dirty="0" smtClean="0"/>
              <a:t>合流型超幾何関数の漸近展開の公式（　　　</a:t>
            </a:r>
            <a:r>
              <a:rPr lang="ja-JP" altLang="en-US" dirty="0" smtClean="0"/>
              <a:t> </a:t>
            </a:r>
            <a:r>
              <a:rPr kumimoji="1" lang="ja-JP" altLang="en-US" dirty="0" smtClean="0"/>
              <a:t>負の実数で、　  が十分大きい</a:t>
            </a:r>
            <a:r>
              <a:rPr lang="ja-JP" altLang="en-US" dirty="0" smtClean="0"/>
              <a:t>とき</a:t>
            </a:r>
            <a:r>
              <a:rPr kumimoji="1" lang="ja-JP" altLang="en-US" dirty="0" smtClean="0"/>
              <a:t>）</a:t>
            </a:r>
            <a:endParaRPr kumimoji="1" lang="en-US" altLang="ja-JP" dirty="0" smtClean="0"/>
          </a:p>
        </p:txBody>
      </p:sp>
      <p:pic>
        <p:nvPicPr>
          <p:cNvPr id="87042" name="Picture 2" descr="$\displaystyle kR\gg 1$"/>
          <p:cNvPicPr>
            <a:picLocks noChangeAspect="1" noChangeArrowheads="1"/>
          </p:cNvPicPr>
          <p:nvPr/>
        </p:nvPicPr>
        <p:blipFill>
          <a:blip r:embed="rId3" cstate="print"/>
          <a:srcRect/>
          <a:stretch>
            <a:fillRect/>
          </a:stretch>
        </p:blipFill>
        <p:spPr bwMode="auto">
          <a:xfrm>
            <a:off x="3877940" y="2260103"/>
            <a:ext cx="982092" cy="232793"/>
          </a:xfrm>
          <a:prstGeom prst="rect">
            <a:avLst/>
          </a:prstGeom>
          <a:noFill/>
        </p:spPr>
      </p:pic>
      <p:pic>
        <p:nvPicPr>
          <p:cNvPr id="87044" name="Picture 4" descr="$\displaystyle F(\alpha ,\gamma ;z)\sim \frac{\Gamma (\gamma )}{\Gamma (\gamma -\alpha )}(-z)^{-\alpha }\sum_{n=0}^{\infty }(-1)^n \frac{(\alpha )_n(\gamma -\alpha )_n}{n!z^n}$"/>
          <p:cNvPicPr>
            <a:picLocks noChangeAspect="1" noChangeArrowheads="1"/>
          </p:cNvPicPr>
          <p:nvPr/>
        </p:nvPicPr>
        <p:blipFill>
          <a:blip r:embed="rId4" cstate="print"/>
          <a:srcRect/>
          <a:stretch>
            <a:fillRect/>
          </a:stretch>
        </p:blipFill>
        <p:spPr bwMode="auto">
          <a:xfrm>
            <a:off x="899592" y="2981975"/>
            <a:ext cx="6192688" cy="735057"/>
          </a:xfrm>
          <a:prstGeom prst="rect">
            <a:avLst/>
          </a:prstGeom>
          <a:noFill/>
        </p:spPr>
      </p:pic>
      <p:pic>
        <p:nvPicPr>
          <p:cNvPr id="87046" name="Picture 6" descr="$\displaystyle+\frac{\Gamma (\gamma )}{\Gamma (\alpha )}e^zz^{\alpha -\gamma }\sum_{n=0}^{\infty }\frac{(1-\alpha )_n(\gamma -\alpha )_n}{n!z^n}$"/>
          <p:cNvPicPr>
            <a:picLocks noChangeAspect="1" noChangeArrowheads="1"/>
          </p:cNvPicPr>
          <p:nvPr/>
        </p:nvPicPr>
        <p:blipFill>
          <a:blip r:embed="rId5" cstate="print"/>
          <a:srcRect/>
          <a:stretch>
            <a:fillRect/>
          </a:stretch>
        </p:blipFill>
        <p:spPr bwMode="auto">
          <a:xfrm>
            <a:off x="4716016" y="3849227"/>
            <a:ext cx="4177665" cy="731901"/>
          </a:xfrm>
          <a:prstGeom prst="rect">
            <a:avLst/>
          </a:prstGeom>
          <a:noFill/>
        </p:spPr>
      </p:pic>
      <p:sp>
        <p:nvSpPr>
          <p:cNvPr id="23" name="テキスト ボックス 22"/>
          <p:cNvSpPr txBox="1"/>
          <p:nvPr/>
        </p:nvSpPr>
        <p:spPr>
          <a:xfrm>
            <a:off x="395536" y="4789601"/>
            <a:ext cx="7056784" cy="369332"/>
          </a:xfrm>
          <a:prstGeom prst="rect">
            <a:avLst/>
          </a:prstGeom>
          <a:noFill/>
        </p:spPr>
        <p:txBody>
          <a:bodyPr wrap="square" rtlCol="0">
            <a:spAutoFit/>
          </a:bodyPr>
          <a:lstStyle/>
          <a:p>
            <a:r>
              <a:rPr kumimoji="1" lang="ja-JP" altLang="en-US" dirty="0" smtClean="0"/>
              <a:t>を用いる．</a:t>
            </a:r>
            <a:endParaRPr kumimoji="1" lang="en-US" altLang="ja-JP" dirty="0" smtClean="0"/>
          </a:p>
        </p:txBody>
      </p:sp>
      <p:pic>
        <p:nvPicPr>
          <p:cNvPr id="66564" name="Picture 4" descr="$\displaystyle iz\neq $"/>
          <p:cNvPicPr>
            <a:picLocks noChangeAspect="1" noChangeArrowheads="1"/>
          </p:cNvPicPr>
          <p:nvPr/>
        </p:nvPicPr>
        <p:blipFill>
          <a:blip r:embed="rId6" cstate="print"/>
          <a:srcRect/>
          <a:stretch>
            <a:fillRect/>
          </a:stretch>
        </p:blipFill>
        <p:spPr bwMode="auto">
          <a:xfrm>
            <a:off x="4283968" y="2564904"/>
            <a:ext cx="435869" cy="217935"/>
          </a:xfrm>
          <a:prstGeom prst="rect">
            <a:avLst/>
          </a:prstGeom>
          <a:noFill/>
        </p:spPr>
      </p:pic>
      <p:pic>
        <p:nvPicPr>
          <p:cNvPr id="66566" name="Picture 6" descr="$\displaystyle |z|$"/>
          <p:cNvPicPr>
            <a:picLocks noChangeAspect="1" noChangeArrowheads="1"/>
          </p:cNvPicPr>
          <p:nvPr/>
        </p:nvPicPr>
        <p:blipFill>
          <a:blip r:embed="rId7" cstate="print"/>
          <a:srcRect/>
          <a:stretch>
            <a:fillRect/>
          </a:stretch>
        </p:blipFill>
        <p:spPr bwMode="auto">
          <a:xfrm>
            <a:off x="6012160" y="2520428"/>
            <a:ext cx="216024" cy="260500"/>
          </a:xfrm>
          <a:prstGeom prst="rect">
            <a:avLst/>
          </a:prstGeom>
          <a:noFill/>
        </p:spPr>
      </p:pic>
      <p:pic>
        <p:nvPicPr>
          <p:cNvPr id="126986" name="Picture 10" descr="$\displaystyle F(\frac{3}{2},2;-k^2R^2)\sim \frac{\Gamma (2)}{\Gamma (\frac{1}{2})}(-k^2R^2)^{-3/2}\sum_{n=0}^{\infty }(-1)^n \frac{\left ( \frac{3}{2} \right )_n\left (\frac{1}{2} \right )_n}{n!(-k^2R^2)^n}$"/>
          <p:cNvPicPr>
            <a:picLocks noChangeAspect="1" noChangeArrowheads="1"/>
          </p:cNvPicPr>
          <p:nvPr/>
        </p:nvPicPr>
        <p:blipFill>
          <a:blip r:embed="rId8" cstate="print"/>
          <a:srcRect/>
          <a:stretch>
            <a:fillRect/>
          </a:stretch>
        </p:blipFill>
        <p:spPr bwMode="auto">
          <a:xfrm>
            <a:off x="881209" y="5157192"/>
            <a:ext cx="6859143" cy="764286"/>
          </a:xfrm>
          <a:prstGeom prst="rect">
            <a:avLst/>
          </a:prstGeom>
          <a:noFill/>
        </p:spPr>
      </p:pic>
      <p:pic>
        <p:nvPicPr>
          <p:cNvPr id="126988" name="Picture 12" descr="$\displaystyle+\frac{\Gamma (2)}{\Gamma (\frac{3}{2})}e^{-k^2R^2}(-k^2R^2)^{-1/2}\sum_{n=0}^{\infty }\frac{\left ( -\frac{1}{2} \right )_n\left ( \frac{1}{2} \right )_n}{n!(-k^2R^2)^n}$"/>
          <p:cNvPicPr>
            <a:picLocks noChangeAspect="1" noChangeArrowheads="1"/>
          </p:cNvPicPr>
          <p:nvPr/>
        </p:nvPicPr>
        <p:blipFill>
          <a:blip r:embed="rId9" cstate="print"/>
          <a:srcRect/>
          <a:stretch>
            <a:fillRect/>
          </a:stretch>
        </p:blipFill>
        <p:spPr bwMode="auto">
          <a:xfrm>
            <a:off x="3552388" y="5977082"/>
            <a:ext cx="5052060" cy="764286"/>
          </a:xfrm>
          <a:prstGeom prst="rect">
            <a:avLst/>
          </a:prstGeom>
          <a:noFill/>
        </p:spPr>
      </p:pic>
      <p:sp>
        <p:nvSpPr>
          <p:cNvPr id="15" name="テキスト ボックス 14"/>
          <p:cNvSpPr txBox="1"/>
          <p:nvPr/>
        </p:nvSpPr>
        <p:spPr>
          <a:xfrm>
            <a:off x="395536" y="332656"/>
            <a:ext cx="8748464" cy="646331"/>
          </a:xfrm>
          <a:prstGeom prst="rect">
            <a:avLst/>
          </a:prstGeom>
          <a:noFill/>
        </p:spPr>
        <p:txBody>
          <a:bodyPr wrap="square" rtlCol="0">
            <a:spAutoFit/>
          </a:bodyPr>
          <a:lstStyle/>
          <a:p>
            <a:r>
              <a:rPr lang="ja-JP" altLang="en-US" sz="3600" dirty="0" smtClean="0"/>
              <a:t>６</a:t>
            </a:r>
            <a:r>
              <a:rPr kumimoji="1" lang="ja-JP" altLang="en-US" sz="3600" dirty="0" smtClean="0"/>
              <a:t>．高キャリア密度領域での展開</a:t>
            </a:r>
            <a:endParaRPr kumimoji="1" lang="en-US" altLang="ja-JP" sz="3600" dirty="0" smtClean="0"/>
          </a:p>
        </p:txBody>
      </p:sp>
      <p:sp>
        <p:nvSpPr>
          <p:cNvPr id="16" name="角丸四角形 15"/>
          <p:cNvSpPr/>
          <p:nvPr/>
        </p:nvSpPr>
        <p:spPr>
          <a:xfrm>
            <a:off x="611560" y="1052736"/>
            <a:ext cx="5904656" cy="100811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Picture 2" descr="$\displaystyle \rho_{\parallel}(k)=\frac{(\pi ZRB_{\parallel})^{2}}{2\hbar}F\left (\frac{3}{2},2;-(kR)^{2}\right )$"/>
          <p:cNvPicPr>
            <a:picLocks noChangeAspect="1" noChangeArrowheads="1"/>
          </p:cNvPicPr>
          <p:nvPr/>
        </p:nvPicPr>
        <p:blipFill>
          <a:blip r:embed="rId10" cstate="print"/>
          <a:srcRect/>
          <a:stretch>
            <a:fillRect/>
          </a:stretch>
        </p:blipFill>
        <p:spPr bwMode="auto">
          <a:xfrm>
            <a:off x="899592" y="1124744"/>
            <a:ext cx="5184576" cy="814941"/>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2"/>
          </p:nvPr>
        </p:nvSpPr>
        <p:spPr/>
        <p:txBody>
          <a:bodyPr/>
          <a:lstStyle/>
          <a:p>
            <a:fld id="{E7E7B912-14B4-4DCE-91AB-EA512C3ECE6D}" type="slidenum">
              <a:rPr kumimoji="1" lang="ja-JP" altLang="en-US" smtClean="0"/>
              <a:pPr/>
              <a:t>14</a:t>
            </a:fld>
            <a:endParaRPr kumimoji="1" lang="ja-JP" altLang="en-US" dirty="0"/>
          </a:p>
        </p:txBody>
      </p:sp>
      <p:sp>
        <p:nvSpPr>
          <p:cNvPr id="26" name="テキスト ボックス 25"/>
          <p:cNvSpPr txBox="1"/>
          <p:nvPr/>
        </p:nvSpPr>
        <p:spPr>
          <a:xfrm>
            <a:off x="395536" y="3995772"/>
            <a:ext cx="8424936" cy="646331"/>
          </a:xfrm>
          <a:prstGeom prst="rect">
            <a:avLst/>
          </a:prstGeom>
          <a:noFill/>
        </p:spPr>
        <p:txBody>
          <a:bodyPr wrap="square" rtlCol="0">
            <a:spAutoFit/>
          </a:bodyPr>
          <a:lstStyle/>
          <a:p>
            <a:r>
              <a:rPr lang="ja-JP" altLang="en-US" dirty="0" smtClean="0"/>
              <a:t>と書け，二次元上では波数 　 とキャリア密度 　 の関係は　　　　　　　 　と書ける．</a:t>
            </a:r>
            <a:endParaRPr lang="en-US" altLang="ja-JP" dirty="0" smtClean="0"/>
          </a:p>
          <a:p>
            <a:r>
              <a:rPr lang="ja-JP" altLang="en-US" dirty="0" smtClean="0"/>
              <a:t>したがって，磁気抵抗の増分のキャリア密度依存性は以下のように表せる．</a:t>
            </a:r>
            <a:endParaRPr kumimoji="1" lang="en-US" altLang="ja-JP" dirty="0" smtClean="0"/>
          </a:p>
        </p:txBody>
      </p:sp>
      <p:pic>
        <p:nvPicPr>
          <p:cNvPr id="8" name="Picture 2" descr="$k=\sqrt {\pi |n|}$"/>
          <p:cNvPicPr>
            <a:picLocks noChangeAspect="1" noChangeArrowheads="1"/>
          </p:cNvPicPr>
          <p:nvPr/>
        </p:nvPicPr>
        <p:blipFill>
          <a:blip r:embed="rId3" cstate="print"/>
          <a:srcRect/>
          <a:stretch>
            <a:fillRect/>
          </a:stretch>
        </p:blipFill>
        <p:spPr bwMode="auto">
          <a:xfrm>
            <a:off x="5940152" y="4005064"/>
            <a:ext cx="1158957" cy="297324"/>
          </a:xfrm>
          <a:prstGeom prst="rect">
            <a:avLst/>
          </a:prstGeom>
          <a:noFill/>
        </p:spPr>
      </p:pic>
      <p:sp>
        <p:nvSpPr>
          <p:cNvPr id="10" name="テキスト ボックス 9"/>
          <p:cNvSpPr txBox="1"/>
          <p:nvPr/>
        </p:nvSpPr>
        <p:spPr>
          <a:xfrm>
            <a:off x="395536" y="5445224"/>
            <a:ext cx="6408712" cy="369332"/>
          </a:xfrm>
          <a:prstGeom prst="rect">
            <a:avLst/>
          </a:prstGeom>
          <a:noFill/>
        </p:spPr>
        <p:txBody>
          <a:bodyPr wrap="square" rtlCol="0">
            <a:spAutoFit/>
          </a:bodyPr>
          <a:lstStyle/>
          <a:p>
            <a:r>
              <a:rPr lang="ja-JP" altLang="en-US" dirty="0" smtClean="0"/>
              <a:t>この高密度領域での表式は</a:t>
            </a:r>
            <a:r>
              <a:rPr lang="en-US" altLang="ja-JP" dirty="0" smtClean="0"/>
              <a:t>Lundeberg-Folk</a:t>
            </a:r>
            <a:r>
              <a:rPr lang="ja-JP" altLang="en-US" dirty="0" smtClean="0"/>
              <a:t>の結果と一致する．</a:t>
            </a:r>
            <a:endParaRPr kumimoji="1" lang="en-US" altLang="ja-JP" dirty="0" smtClean="0"/>
          </a:p>
        </p:txBody>
      </p:sp>
      <p:sp>
        <p:nvSpPr>
          <p:cNvPr id="16" name="テキスト ボックス 15"/>
          <p:cNvSpPr txBox="1"/>
          <p:nvPr/>
        </p:nvSpPr>
        <p:spPr>
          <a:xfrm>
            <a:off x="395536" y="1115452"/>
            <a:ext cx="8208912" cy="369332"/>
          </a:xfrm>
          <a:prstGeom prst="rect">
            <a:avLst/>
          </a:prstGeom>
          <a:noFill/>
        </p:spPr>
        <p:txBody>
          <a:bodyPr wrap="square" rtlCol="0">
            <a:spAutoFit/>
          </a:bodyPr>
          <a:lstStyle/>
          <a:p>
            <a:r>
              <a:rPr lang="ja-JP" altLang="en-US" dirty="0" smtClean="0"/>
              <a:t>よって，高密度領域での合流型超幾何関数の漸近展開は</a:t>
            </a:r>
            <a:endParaRPr kumimoji="1" lang="en-US" altLang="ja-JP" dirty="0" smtClean="0"/>
          </a:p>
        </p:txBody>
      </p:sp>
      <p:sp>
        <p:nvSpPr>
          <p:cNvPr id="17" name="テキスト ボックス 16"/>
          <p:cNvSpPr txBox="1"/>
          <p:nvPr/>
        </p:nvSpPr>
        <p:spPr>
          <a:xfrm>
            <a:off x="395536" y="2492896"/>
            <a:ext cx="8208912" cy="646331"/>
          </a:xfrm>
          <a:prstGeom prst="rect">
            <a:avLst/>
          </a:prstGeom>
          <a:noFill/>
        </p:spPr>
        <p:txBody>
          <a:bodyPr wrap="square" rtlCol="0">
            <a:spAutoFit/>
          </a:bodyPr>
          <a:lstStyle/>
          <a:p>
            <a:r>
              <a:rPr lang="ja-JP" altLang="en-US" dirty="0" smtClean="0"/>
              <a:t>と与えられる．</a:t>
            </a:r>
            <a:endParaRPr lang="en-US" altLang="ja-JP" dirty="0" smtClean="0"/>
          </a:p>
          <a:p>
            <a:r>
              <a:rPr kumimoji="1" lang="ja-JP" altLang="en-US" dirty="0" smtClean="0"/>
              <a:t>高密度領域で磁気抵抗の増分は</a:t>
            </a:r>
            <a:endParaRPr kumimoji="1" lang="en-US" altLang="ja-JP" dirty="0" smtClean="0"/>
          </a:p>
        </p:txBody>
      </p:sp>
      <p:sp>
        <p:nvSpPr>
          <p:cNvPr id="12" name="テキスト ボックス 11"/>
          <p:cNvSpPr txBox="1"/>
          <p:nvPr/>
        </p:nvSpPr>
        <p:spPr>
          <a:xfrm>
            <a:off x="395536" y="332656"/>
            <a:ext cx="8748464" cy="646331"/>
          </a:xfrm>
          <a:prstGeom prst="rect">
            <a:avLst/>
          </a:prstGeom>
          <a:noFill/>
        </p:spPr>
        <p:txBody>
          <a:bodyPr wrap="square" rtlCol="0">
            <a:spAutoFit/>
          </a:bodyPr>
          <a:lstStyle/>
          <a:p>
            <a:r>
              <a:rPr lang="ja-JP" altLang="en-US" sz="3600" dirty="0" smtClean="0"/>
              <a:t>６</a:t>
            </a:r>
            <a:r>
              <a:rPr kumimoji="1" lang="ja-JP" altLang="en-US" sz="3600" dirty="0" smtClean="0"/>
              <a:t>．高キャリア密度領域での展開</a:t>
            </a:r>
            <a:endParaRPr kumimoji="1" lang="en-US" altLang="ja-JP" sz="3600" dirty="0" smtClean="0"/>
          </a:p>
        </p:txBody>
      </p:sp>
      <p:pic>
        <p:nvPicPr>
          <p:cNvPr id="51202" name="Picture 2" descr="$\displaystyle F\left (\frac{3}{2},2;-(kR)^2\right )\simeq \frac{1}{\sqrt{\pi}(kR)^3}+{\cal O} \left [  (kR)^{-5}\right ]$"/>
          <p:cNvPicPr>
            <a:picLocks noChangeAspect="1" noChangeArrowheads="1"/>
          </p:cNvPicPr>
          <p:nvPr/>
        </p:nvPicPr>
        <p:blipFill>
          <a:blip r:embed="rId4" cstate="print"/>
          <a:srcRect/>
          <a:stretch>
            <a:fillRect/>
          </a:stretch>
        </p:blipFill>
        <p:spPr bwMode="auto">
          <a:xfrm>
            <a:off x="827584" y="1571622"/>
            <a:ext cx="6264696" cy="777258"/>
          </a:xfrm>
          <a:prstGeom prst="rect">
            <a:avLst/>
          </a:prstGeom>
          <a:noFill/>
        </p:spPr>
      </p:pic>
      <p:pic>
        <p:nvPicPr>
          <p:cNvPr id="51204" name="Picture 4" descr="$\Delta \rho(k,\theta,B_{\parallel})\simeq\frac{\sin^{2}\theta+3\cos^{2}\theta}{4}\frac{\pi ^{3/2}}{\hbar k^3}\frac{Z^2}{R}B_{\parallel}^{2}$"/>
          <p:cNvPicPr>
            <a:picLocks noChangeAspect="1" noChangeArrowheads="1"/>
          </p:cNvPicPr>
          <p:nvPr/>
        </p:nvPicPr>
        <p:blipFill>
          <a:blip r:embed="rId5" cstate="print"/>
          <a:srcRect/>
          <a:stretch>
            <a:fillRect/>
          </a:stretch>
        </p:blipFill>
        <p:spPr bwMode="auto">
          <a:xfrm>
            <a:off x="1043608" y="3212976"/>
            <a:ext cx="6362700" cy="619126"/>
          </a:xfrm>
          <a:prstGeom prst="rect">
            <a:avLst/>
          </a:prstGeom>
          <a:noFill/>
        </p:spPr>
      </p:pic>
      <p:pic>
        <p:nvPicPr>
          <p:cNvPr id="51206" name="Picture 6" descr="$\Delta \rho(n,\theta,B_{\parallel})\simeq\frac{\sin^{2}\theta+3\cos^{2}\theta}{4}\frac{1}{\hbar|n|^{3/2}}\frac{Z^{2}}{R}B_{\parallel}^{2}$"/>
          <p:cNvPicPr>
            <a:picLocks noChangeAspect="1" noChangeArrowheads="1"/>
          </p:cNvPicPr>
          <p:nvPr/>
        </p:nvPicPr>
        <p:blipFill>
          <a:blip r:embed="rId6" cstate="print"/>
          <a:srcRect/>
          <a:stretch>
            <a:fillRect/>
          </a:stretch>
        </p:blipFill>
        <p:spPr bwMode="auto">
          <a:xfrm>
            <a:off x="1043608" y="4735041"/>
            <a:ext cx="6743700" cy="638175"/>
          </a:xfrm>
          <a:prstGeom prst="rect">
            <a:avLst/>
          </a:prstGeom>
          <a:noFill/>
        </p:spPr>
      </p:pic>
      <p:pic>
        <p:nvPicPr>
          <p:cNvPr id="51208" name="Picture 8" descr="$\displaystyle k$"/>
          <p:cNvPicPr>
            <a:picLocks noChangeAspect="1" noChangeArrowheads="1"/>
          </p:cNvPicPr>
          <p:nvPr/>
        </p:nvPicPr>
        <p:blipFill>
          <a:blip r:embed="rId7" cstate="print"/>
          <a:srcRect/>
          <a:stretch>
            <a:fillRect/>
          </a:stretch>
        </p:blipFill>
        <p:spPr bwMode="auto">
          <a:xfrm>
            <a:off x="3131840" y="4073282"/>
            <a:ext cx="144016" cy="219814"/>
          </a:xfrm>
          <a:prstGeom prst="rect">
            <a:avLst/>
          </a:prstGeom>
          <a:noFill/>
        </p:spPr>
      </p:pic>
      <p:pic>
        <p:nvPicPr>
          <p:cNvPr id="51210" name="Picture 10" descr="$\displaystyle n$"/>
          <p:cNvPicPr>
            <a:picLocks noChangeAspect="1" noChangeArrowheads="1"/>
          </p:cNvPicPr>
          <p:nvPr/>
        </p:nvPicPr>
        <p:blipFill>
          <a:blip r:embed="rId8" cstate="print"/>
          <a:srcRect/>
          <a:stretch>
            <a:fillRect/>
          </a:stretch>
        </p:blipFill>
        <p:spPr bwMode="auto">
          <a:xfrm>
            <a:off x="4788024" y="4135814"/>
            <a:ext cx="144016" cy="112708"/>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2"/>
          </p:nvPr>
        </p:nvSpPr>
        <p:spPr/>
        <p:txBody>
          <a:bodyPr/>
          <a:lstStyle/>
          <a:p>
            <a:fld id="{E7E7B912-14B4-4DCE-91AB-EA512C3ECE6D}" type="slidenum">
              <a:rPr kumimoji="1" lang="ja-JP" altLang="en-US" smtClean="0"/>
              <a:pPr/>
              <a:t>15</a:t>
            </a:fld>
            <a:endParaRPr kumimoji="1" lang="ja-JP" altLang="en-US"/>
          </a:p>
        </p:txBody>
      </p:sp>
      <p:sp>
        <p:nvSpPr>
          <p:cNvPr id="20" name="テキスト ボックス 19"/>
          <p:cNvSpPr txBox="1"/>
          <p:nvPr/>
        </p:nvSpPr>
        <p:spPr>
          <a:xfrm>
            <a:off x="539552" y="2064397"/>
            <a:ext cx="5760640" cy="369332"/>
          </a:xfrm>
          <a:prstGeom prst="rect">
            <a:avLst/>
          </a:prstGeom>
          <a:noFill/>
        </p:spPr>
        <p:txBody>
          <a:bodyPr wrap="square" rtlCol="0">
            <a:spAutoFit/>
          </a:bodyPr>
          <a:lstStyle/>
          <a:p>
            <a:r>
              <a:rPr lang="ja-JP" altLang="en-US" dirty="0" smtClean="0"/>
              <a:t>合流型超幾何関数の漸化式より，以下の関係式が導ける．</a:t>
            </a:r>
            <a:endParaRPr kumimoji="1" lang="en-US" altLang="ja-JP" dirty="0" smtClean="0"/>
          </a:p>
        </p:txBody>
      </p:sp>
      <p:sp>
        <p:nvSpPr>
          <p:cNvPr id="24" name="角丸四角形 23"/>
          <p:cNvSpPr/>
          <p:nvPr/>
        </p:nvSpPr>
        <p:spPr>
          <a:xfrm>
            <a:off x="611560" y="980728"/>
            <a:ext cx="5904656" cy="100811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39552" y="2996952"/>
            <a:ext cx="5760640" cy="369332"/>
          </a:xfrm>
          <a:prstGeom prst="rect">
            <a:avLst/>
          </a:prstGeom>
          <a:noFill/>
        </p:spPr>
        <p:txBody>
          <a:bodyPr wrap="square" rtlCol="0">
            <a:spAutoFit/>
          </a:bodyPr>
          <a:lstStyle/>
          <a:p>
            <a:r>
              <a:rPr lang="ja-JP" altLang="en-US" dirty="0" smtClean="0"/>
              <a:t>これを用いる．</a:t>
            </a:r>
            <a:endParaRPr kumimoji="1" lang="en-US" altLang="ja-JP" dirty="0" smtClean="0"/>
          </a:p>
        </p:txBody>
      </p:sp>
      <p:sp>
        <p:nvSpPr>
          <p:cNvPr id="19" name="テキスト ボックス 18"/>
          <p:cNvSpPr txBox="1"/>
          <p:nvPr/>
        </p:nvSpPr>
        <p:spPr>
          <a:xfrm>
            <a:off x="539552" y="3999774"/>
            <a:ext cx="6840760" cy="369332"/>
          </a:xfrm>
          <a:prstGeom prst="rect">
            <a:avLst/>
          </a:prstGeom>
          <a:noFill/>
        </p:spPr>
        <p:txBody>
          <a:bodyPr wrap="square" rtlCol="0">
            <a:spAutoFit/>
          </a:bodyPr>
          <a:lstStyle/>
          <a:p>
            <a:r>
              <a:rPr kumimoji="1" lang="ja-JP" altLang="en-US" dirty="0" smtClean="0"/>
              <a:t>ここで，第一種変形ベッセル関数と合流型超幾何関数の関係式は</a:t>
            </a:r>
            <a:endParaRPr kumimoji="1" lang="en-US" altLang="ja-JP" dirty="0" smtClean="0"/>
          </a:p>
        </p:txBody>
      </p:sp>
      <p:pic>
        <p:nvPicPr>
          <p:cNvPr id="82952" name="Picture 8" descr="$I_{\alpha }(z)=\frac{(z/2)^{\alpha }}{\Gamma (\alpha +1)}e^zF(\alpha +\frac{1}{2},2\alpha +1;-2z)$"/>
          <p:cNvPicPr>
            <a:picLocks noChangeAspect="1" noChangeArrowheads="1"/>
          </p:cNvPicPr>
          <p:nvPr/>
        </p:nvPicPr>
        <p:blipFill>
          <a:blip r:embed="rId3" cstate="print"/>
          <a:srcRect/>
          <a:stretch>
            <a:fillRect/>
          </a:stretch>
        </p:blipFill>
        <p:spPr bwMode="auto">
          <a:xfrm>
            <a:off x="899592" y="4437112"/>
            <a:ext cx="6192688" cy="573398"/>
          </a:xfrm>
          <a:prstGeom prst="rect">
            <a:avLst/>
          </a:prstGeom>
          <a:noFill/>
        </p:spPr>
      </p:pic>
      <p:sp>
        <p:nvSpPr>
          <p:cNvPr id="21" name="テキスト ボックス 20"/>
          <p:cNvSpPr txBox="1"/>
          <p:nvPr/>
        </p:nvSpPr>
        <p:spPr>
          <a:xfrm>
            <a:off x="539552" y="5068861"/>
            <a:ext cx="5976664" cy="369332"/>
          </a:xfrm>
          <a:prstGeom prst="rect">
            <a:avLst/>
          </a:prstGeom>
          <a:noFill/>
        </p:spPr>
        <p:txBody>
          <a:bodyPr wrap="square" rtlCol="0">
            <a:spAutoFit/>
          </a:bodyPr>
          <a:lstStyle/>
          <a:p>
            <a:r>
              <a:rPr kumimoji="1" lang="ja-JP" altLang="en-US" dirty="0" smtClean="0"/>
              <a:t>であり，これを用いると次のように書ける．</a:t>
            </a:r>
            <a:endParaRPr kumimoji="1" lang="en-US" altLang="ja-JP" dirty="0" smtClean="0"/>
          </a:p>
        </p:txBody>
      </p:sp>
      <p:pic>
        <p:nvPicPr>
          <p:cNvPr id="99330" name="Picture 2" descr="$F(\alpha +1,\gamma ;z)=F(\alpha ,\gamma -1;z)+\frac{z(\alpha -\gamma +1)}{\gamma -\gamma ^2}F(\alpha +1,\gamma +1;z)$"/>
          <p:cNvPicPr>
            <a:picLocks noChangeAspect="1" noChangeArrowheads="1"/>
          </p:cNvPicPr>
          <p:nvPr/>
        </p:nvPicPr>
        <p:blipFill>
          <a:blip r:embed="rId4" cstate="print"/>
          <a:srcRect/>
          <a:stretch>
            <a:fillRect/>
          </a:stretch>
        </p:blipFill>
        <p:spPr bwMode="auto">
          <a:xfrm>
            <a:off x="907023" y="2459360"/>
            <a:ext cx="7769433" cy="465584"/>
          </a:xfrm>
          <a:prstGeom prst="rect">
            <a:avLst/>
          </a:prstGeom>
          <a:noFill/>
        </p:spPr>
      </p:pic>
      <p:pic>
        <p:nvPicPr>
          <p:cNvPr id="106498" name="Picture 2" descr="$\displaystyle \rho_{\parallel}(k)=\frac{(\pi ZRB_{\parallel})^{2}}{2\hbar}F\left (\frac{3}{2},2;-(kR)^{2}\right )$"/>
          <p:cNvPicPr>
            <a:picLocks noChangeAspect="1" noChangeArrowheads="1"/>
          </p:cNvPicPr>
          <p:nvPr/>
        </p:nvPicPr>
        <p:blipFill>
          <a:blip r:embed="rId5" cstate="print"/>
          <a:srcRect/>
          <a:stretch>
            <a:fillRect/>
          </a:stretch>
        </p:blipFill>
        <p:spPr bwMode="auto">
          <a:xfrm>
            <a:off x="899592" y="1052736"/>
            <a:ext cx="5184576" cy="814941"/>
          </a:xfrm>
          <a:prstGeom prst="rect">
            <a:avLst/>
          </a:prstGeom>
          <a:noFill/>
        </p:spPr>
      </p:pic>
      <p:pic>
        <p:nvPicPr>
          <p:cNvPr id="106500" name="Picture 4" descr="$\displaystyle \rho_{\parallel}(k)=\frac{(\pi ZRB_{\parallel})^{2}}{2\hbar}\left [  F\left (\frac{1}{2},1;-(kR)^{2}\right )-\frac{(kR)^2}{4}F\left (\frac{3}{2},3;-(kR)^{2}\right )\right ]$"/>
          <p:cNvPicPr>
            <a:picLocks noChangeAspect="1" noChangeArrowheads="1"/>
          </p:cNvPicPr>
          <p:nvPr/>
        </p:nvPicPr>
        <p:blipFill>
          <a:blip r:embed="rId6" cstate="print"/>
          <a:srcRect/>
          <a:stretch>
            <a:fillRect/>
          </a:stretch>
        </p:blipFill>
        <p:spPr bwMode="auto">
          <a:xfrm>
            <a:off x="899592" y="3333196"/>
            <a:ext cx="7200800" cy="624863"/>
          </a:xfrm>
          <a:prstGeom prst="rect">
            <a:avLst/>
          </a:prstGeom>
          <a:noFill/>
        </p:spPr>
      </p:pic>
      <p:sp>
        <p:nvSpPr>
          <p:cNvPr id="15" name="テキスト ボックス 14"/>
          <p:cNvSpPr txBox="1"/>
          <p:nvPr/>
        </p:nvSpPr>
        <p:spPr>
          <a:xfrm>
            <a:off x="395536" y="332656"/>
            <a:ext cx="8748464" cy="646331"/>
          </a:xfrm>
          <a:prstGeom prst="rect">
            <a:avLst/>
          </a:prstGeom>
          <a:noFill/>
        </p:spPr>
        <p:txBody>
          <a:bodyPr wrap="square" rtlCol="0">
            <a:spAutoFit/>
          </a:bodyPr>
          <a:lstStyle/>
          <a:p>
            <a:r>
              <a:rPr lang="ja-JP" altLang="en-US" sz="3600" dirty="0" smtClean="0"/>
              <a:t>７．低キャリア密度領域での展開</a:t>
            </a:r>
            <a:endParaRPr kumimoji="1" lang="en-US" altLang="ja-JP" sz="3600" dirty="0" smtClean="0"/>
          </a:p>
        </p:txBody>
      </p:sp>
      <p:pic>
        <p:nvPicPr>
          <p:cNvPr id="100354" name="Picture 2" descr="$\displaystyle I_0\left (\frac{1}{2}(kR)^2\right )=e^{(kR)^{2}/2}F\left (\frac{1}{2},1;-(kR)^2\right )$"/>
          <p:cNvPicPr>
            <a:picLocks noChangeAspect="1" noChangeArrowheads="1"/>
          </p:cNvPicPr>
          <p:nvPr/>
        </p:nvPicPr>
        <p:blipFill>
          <a:blip r:embed="rId7" cstate="print"/>
          <a:srcRect/>
          <a:stretch>
            <a:fillRect/>
          </a:stretch>
        </p:blipFill>
        <p:spPr bwMode="auto">
          <a:xfrm>
            <a:off x="971600" y="5450732"/>
            <a:ext cx="4309110" cy="571500"/>
          </a:xfrm>
          <a:prstGeom prst="rect">
            <a:avLst/>
          </a:prstGeom>
          <a:noFill/>
        </p:spPr>
      </p:pic>
      <p:pic>
        <p:nvPicPr>
          <p:cNvPr id="100356" name="Picture 4" descr="$\displaystyle I_1\left (\frac{1}{2}(kR)^2\right )=\frac{(kR)^2}{4}e^{(kR)^2/2}F \left ( \frac{3}{2},3;-(kR)^2 \right )$"/>
          <p:cNvPicPr>
            <a:picLocks noChangeAspect="1" noChangeArrowheads="1"/>
          </p:cNvPicPr>
          <p:nvPr/>
        </p:nvPicPr>
        <p:blipFill>
          <a:blip r:embed="rId8" cstate="print"/>
          <a:srcRect/>
          <a:stretch>
            <a:fillRect/>
          </a:stretch>
        </p:blipFill>
        <p:spPr bwMode="auto">
          <a:xfrm>
            <a:off x="968102" y="6093296"/>
            <a:ext cx="4972050" cy="58293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2"/>
          </p:nvPr>
        </p:nvSpPr>
        <p:spPr/>
        <p:txBody>
          <a:bodyPr/>
          <a:lstStyle/>
          <a:p>
            <a:fld id="{E7E7B912-14B4-4DCE-91AB-EA512C3ECE6D}" type="slidenum">
              <a:rPr kumimoji="1" lang="ja-JP" altLang="en-US" smtClean="0"/>
              <a:pPr/>
              <a:t>16</a:t>
            </a:fld>
            <a:endParaRPr kumimoji="1" lang="ja-JP" altLang="en-US"/>
          </a:p>
        </p:txBody>
      </p:sp>
      <p:sp>
        <p:nvSpPr>
          <p:cNvPr id="17" name="テキスト ボックス 16"/>
          <p:cNvSpPr txBox="1"/>
          <p:nvPr/>
        </p:nvSpPr>
        <p:spPr>
          <a:xfrm>
            <a:off x="395536" y="971436"/>
            <a:ext cx="6840760" cy="369332"/>
          </a:xfrm>
          <a:prstGeom prst="rect">
            <a:avLst/>
          </a:prstGeom>
          <a:noFill/>
        </p:spPr>
        <p:txBody>
          <a:bodyPr wrap="square" rtlCol="0">
            <a:spAutoFit/>
          </a:bodyPr>
          <a:lstStyle/>
          <a:p>
            <a:r>
              <a:rPr lang="ja-JP" altLang="en-US" dirty="0" smtClean="0"/>
              <a:t>以上より，</a:t>
            </a:r>
            <a:r>
              <a:rPr kumimoji="1" lang="ja-JP" altLang="en-US" dirty="0" smtClean="0"/>
              <a:t>磁気抵抗は第一種変形ベッセル関数を用いて</a:t>
            </a:r>
            <a:endParaRPr kumimoji="1" lang="ja-JP" altLang="en-US" dirty="0"/>
          </a:p>
        </p:txBody>
      </p:sp>
      <p:sp>
        <p:nvSpPr>
          <p:cNvPr id="18" name="テキスト ボックス 17"/>
          <p:cNvSpPr txBox="1"/>
          <p:nvPr/>
        </p:nvSpPr>
        <p:spPr>
          <a:xfrm>
            <a:off x="395536" y="2132856"/>
            <a:ext cx="6840760" cy="646331"/>
          </a:xfrm>
          <a:prstGeom prst="rect">
            <a:avLst/>
          </a:prstGeom>
          <a:noFill/>
        </p:spPr>
        <p:txBody>
          <a:bodyPr wrap="square" rtlCol="0">
            <a:spAutoFit/>
          </a:bodyPr>
          <a:lstStyle/>
          <a:p>
            <a:r>
              <a:rPr kumimoji="1" lang="ja-JP" altLang="en-US" dirty="0" smtClean="0"/>
              <a:t>と書ける．</a:t>
            </a:r>
            <a:endParaRPr kumimoji="1" lang="en-US" altLang="ja-JP" dirty="0" smtClean="0"/>
          </a:p>
          <a:p>
            <a:r>
              <a:rPr lang="ja-JP" altLang="en-US" dirty="0" smtClean="0"/>
              <a:t>第一種変形ベッセル関数は以下のように定義された関数である．</a:t>
            </a:r>
            <a:endParaRPr kumimoji="1" lang="ja-JP" altLang="en-US" dirty="0"/>
          </a:p>
        </p:txBody>
      </p:sp>
      <p:pic>
        <p:nvPicPr>
          <p:cNvPr id="11" name="図 10" descr="9.jpg"/>
          <p:cNvPicPr>
            <a:picLocks noChangeAspect="1"/>
          </p:cNvPicPr>
          <p:nvPr/>
        </p:nvPicPr>
        <p:blipFill>
          <a:blip r:embed="rId3" cstate="print"/>
          <a:stretch>
            <a:fillRect/>
          </a:stretch>
        </p:blipFill>
        <p:spPr>
          <a:xfrm>
            <a:off x="1591357" y="3717032"/>
            <a:ext cx="5212891" cy="2881130"/>
          </a:xfrm>
          <a:prstGeom prst="rect">
            <a:avLst/>
          </a:prstGeom>
        </p:spPr>
      </p:pic>
      <p:pic>
        <p:nvPicPr>
          <p:cNvPr id="50192" name="Picture 16" descr="$\displaystyle I_{\alpha }(x)=i^{-\alpha }J_{\alpha }(ix)=\sum_{m=0}^{\infty }\frac{1}{m!\Gamma (m+\alpha +1)}\left ( \frac{x}{2} \right )^{2m+\alpha }$"/>
          <p:cNvPicPr>
            <a:picLocks noChangeAspect="1" noChangeArrowheads="1"/>
          </p:cNvPicPr>
          <p:nvPr/>
        </p:nvPicPr>
        <p:blipFill>
          <a:blip r:embed="rId4" cstate="print"/>
          <a:srcRect/>
          <a:stretch>
            <a:fillRect/>
          </a:stretch>
        </p:blipFill>
        <p:spPr bwMode="auto">
          <a:xfrm>
            <a:off x="755577" y="2780928"/>
            <a:ext cx="7560839" cy="900291"/>
          </a:xfrm>
          <a:prstGeom prst="rect">
            <a:avLst/>
          </a:prstGeom>
          <a:noFill/>
        </p:spPr>
      </p:pic>
      <p:pic>
        <p:nvPicPr>
          <p:cNvPr id="50194" name="Picture 18" descr="$\displaystyle I_{0}(x)$"/>
          <p:cNvPicPr>
            <a:picLocks noChangeAspect="1" noChangeArrowheads="1"/>
          </p:cNvPicPr>
          <p:nvPr/>
        </p:nvPicPr>
        <p:blipFill>
          <a:blip r:embed="rId5" cstate="print"/>
          <a:srcRect/>
          <a:stretch>
            <a:fillRect/>
          </a:stretch>
        </p:blipFill>
        <p:spPr bwMode="auto">
          <a:xfrm>
            <a:off x="6009663" y="3882667"/>
            <a:ext cx="472345" cy="222599"/>
          </a:xfrm>
          <a:prstGeom prst="rect">
            <a:avLst/>
          </a:prstGeom>
          <a:noFill/>
        </p:spPr>
      </p:pic>
      <p:pic>
        <p:nvPicPr>
          <p:cNvPr id="50196" name="Picture 20" descr="$\displaystyle I_{1}(x)$"/>
          <p:cNvPicPr>
            <a:picLocks noChangeAspect="1" noChangeArrowheads="1"/>
          </p:cNvPicPr>
          <p:nvPr/>
        </p:nvPicPr>
        <p:blipFill>
          <a:blip r:embed="rId6" cstate="print"/>
          <a:srcRect/>
          <a:stretch>
            <a:fillRect/>
          </a:stretch>
        </p:blipFill>
        <p:spPr bwMode="auto">
          <a:xfrm>
            <a:off x="6009663" y="4170699"/>
            <a:ext cx="472345" cy="222599"/>
          </a:xfrm>
          <a:prstGeom prst="rect">
            <a:avLst/>
          </a:prstGeom>
          <a:noFill/>
        </p:spPr>
      </p:pic>
      <p:pic>
        <p:nvPicPr>
          <p:cNvPr id="50198" name="Picture 22" descr="$\displaystyle I_{2}(x)$"/>
          <p:cNvPicPr>
            <a:picLocks noChangeAspect="1" noChangeArrowheads="1"/>
          </p:cNvPicPr>
          <p:nvPr/>
        </p:nvPicPr>
        <p:blipFill>
          <a:blip r:embed="rId7" cstate="print"/>
          <a:srcRect/>
          <a:stretch>
            <a:fillRect/>
          </a:stretch>
        </p:blipFill>
        <p:spPr bwMode="auto">
          <a:xfrm>
            <a:off x="6009663" y="4458731"/>
            <a:ext cx="472345" cy="222599"/>
          </a:xfrm>
          <a:prstGeom prst="rect">
            <a:avLst/>
          </a:prstGeom>
          <a:noFill/>
        </p:spPr>
      </p:pic>
      <p:pic>
        <p:nvPicPr>
          <p:cNvPr id="50200" name="Picture 24" descr="$\displaystyle I_{3}(x)$"/>
          <p:cNvPicPr>
            <a:picLocks noChangeAspect="1" noChangeArrowheads="1"/>
          </p:cNvPicPr>
          <p:nvPr/>
        </p:nvPicPr>
        <p:blipFill>
          <a:blip r:embed="rId8" cstate="print"/>
          <a:srcRect/>
          <a:stretch>
            <a:fillRect/>
          </a:stretch>
        </p:blipFill>
        <p:spPr bwMode="auto">
          <a:xfrm>
            <a:off x="6009663" y="4746763"/>
            <a:ext cx="472345" cy="222599"/>
          </a:xfrm>
          <a:prstGeom prst="rect">
            <a:avLst/>
          </a:prstGeom>
          <a:noFill/>
        </p:spPr>
      </p:pic>
      <p:pic>
        <p:nvPicPr>
          <p:cNvPr id="50202" name="Picture 26" descr="$\displaystyle I_{4}(x)$"/>
          <p:cNvPicPr>
            <a:picLocks noChangeAspect="1" noChangeArrowheads="1"/>
          </p:cNvPicPr>
          <p:nvPr/>
        </p:nvPicPr>
        <p:blipFill>
          <a:blip r:embed="rId9" cstate="print"/>
          <a:srcRect/>
          <a:stretch>
            <a:fillRect/>
          </a:stretch>
        </p:blipFill>
        <p:spPr bwMode="auto">
          <a:xfrm>
            <a:off x="6009663" y="5034795"/>
            <a:ext cx="472345" cy="222599"/>
          </a:xfrm>
          <a:prstGeom prst="rect">
            <a:avLst/>
          </a:prstGeom>
          <a:noFill/>
        </p:spPr>
      </p:pic>
      <p:pic>
        <p:nvPicPr>
          <p:cNvPr id="50204" name="Picture 28" descr="$\displaystyle I_{5}(x)$"/>
          <p:cNvPicPr>
            <a:picLocks noChangeAspect="1" noChangeArrowheads="1"/>
          </p:cNvPicPr>
          <p:nvPr/>
        </p:nvPicPr>
        <p:blipFill>
          <a:blip r:embed="rId10" cstate="print"/>
          <a:srcRect/>
          <a:stretch>
            <a:fillRect/>
          </a:stretch>
        </p:blipFill>
        <p:spPr bwMode="auto">
          <a:xfrm>
            <a:off x="6009663" y="5322827"/>
            <a:ext cx="472345" cy="222599"/>
          </a:xfrm>
          <a:prstGeom prst="rect">
            <a:avLst/>
          </a:prstGeom>
          <a:noFill/>
        </p:spPr>
      </p:pic>
      <p:pic>
        <p:nvPicPr>
          <p:cNvPr id="50206" name="Picture 30" descr="$\displaystyle x$"/>
          <p:cNvPicPr>
            <a:picLocks noChangeAspect="1" noChangeArrowheads="1"/>
          </p:cNvPicPr>
          <p:nvPr/>
        </p:nvPicPr>
        <p:blipFill>
          <a:blip r:embed="rId11" cstate="print"/>
          <a:srcRect/>
          <a:stretch>
            <a:fillRect/>
          </a:stretch>
        </p:blipFill>
        <p:spPr bwMode="auto">
          <a:xfrm>
            <a:off x="3563888" y="6453336"/>
            <a:ext cx="344041" cy="294892"/>
          </a:xfrm>
          <a:prstGeom prst="rect">
            <a:avLst/>
          </a:prstGeom>
          <a:noFill/>
        </p:spPr>
      </p:pic>
      <p:pic>
        <p:nvPicPr>
          <p:cNvPr id="50208" name="Picture 32" descr="$\displaystyle I_{\alpha }(x)$"/>
          <p:cNvPicPr>
            <a:picLocks noChangeAspect="1" noChangeArrowheads="1"/>
          </p:cNvPicPr>
          <p:nvPr/>
        </p:nvPicPr>
        <p:blipFill>
          <a:blip r:embed="rId12" cstate="print"/>
          <a:srcRect/>
          <a:stretch>
            <a:fillRect/>
          </a:stretch>
        </p:blipFill>
        <p:spPr bwMode="auto">
          <a:xfrm rot="-5400000">
            <a:off x="1017395" y="4788634"/>
            <a:ext cx="835995" cy="368558"/>
          </a:xfrm>
          <a:prstGeom prst="rect">
            <a:avLst/>
          </a:prstGeom>
          <a:noFill/>
        </p:spPr>
      </p:pic>
      <p:pic>
        <p:nvPicPr>
          <p:cNvPr id="105474" name="Picture 2" descr="$\displaystyle \rho_{\parallel}(k)=\frac{(\pi ZRB_{\parallel})^{2}}{2\hbar}\left [ I_0\left (\frac{(kR)^2}{2}\right )-I_1\left (\frac{(kR)^2}{2}\right ) \right ]e^{-(kR)^2/2}$"/>
          <p:cNvPicPr>
            <a:picLocks noChangeAspect="1" noChangeArrowheads="1"/>
          </p:cNvPicPr>
          <p:nvPr/>
        </p:nvPicPr>
        <p:blipFill>
          <a:blip r:embed="rId13" cstate="print"/>
          <a:srcRect/>
          <a:stretch>
            <a:fillRect/>
          </a:stretch>
        </p:blipFill>
        <p:spPr bwMode="auto">
          <a:xfrm>
            <a:off x="755576" y="1412776"/>
            <a:ext cx="7283097" cy="720080"/>
          </a:xfrm>
          <a:prstGeom prst="rect">
            <a:avLst/>
          </a:prstGeom>
          <a:noFill/>
        </p:spPr>
      </p:pic>
      <p:sp>
        <p:nvSpPr>
          <p:cNvPr id="20" name="テキスト ボックス 19"/>
          <p:cNvSpPr txBox="1"/>
          <p:nvPr/>
        </p:nvSpPr>
        <p:spPr>
          <a:xfrm>
            <a:off x="395536" y="332656"/>
            <a:ext cx="8748464" cy="646331"/>
          </a:xfrm>
          <a:prstGeom prst="rect">
            <a:avLst/>
          </a:prstGeom>
          <a:noFill/>
        </p:spPr>
        <p:txBody>
          <a:bodyPr wrap="square" rtlCol="0">
            <a:spAutoFit/>
          </a:bodyPr>
          <a:lstStyle/>
          <a:p>
            <a:r>
              <a:rPr lang="ja-JP" altLang="en-US" sz="3600" dirty="0" smtClean="0"/>
              <a:t>７．低キャリア密度領域での展開</a:t>
            </a:r>
            <a:endParaRPr kumimoji="1" lang="en-US" altLang="ja-JP" sz="36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2"/>
          </p:nvPr>
        </p:nvSpPr>
        <p:spPr/>
        <p:txBody>
          <a:bodyPr/>
          <a:lstStyle/>
          <a:p>
            <a:fld id="{E7E7B912-14B4-4DCE-91AB-EA512C3ECE6D}" type="slidenum">
              <a:rPr kumimoji="1" lang="ja-JP" altLang="en-US" smtClean="0"/>
              <a:pPr/>
              <a:t>17</a:t>
            </a:fld>
            <a:endParaRPr kumimoji="1" lang="ja-JP" altLang="en-US" dirty="0"/>
          </a:p>
        </p:txBody>
      </p:sp>
      <p:sp>
        <p:nvSpPr>
          <p:cNvPr id="17" name="テキスト ボックス 16"/>
          <p:cNvSpPr txBox="1"/>
          <p:nvPr/>
        </p:nvSpPr>
        <p:spPr>
          <a:xfrm>
            <a:off x="395536" y="2206605"/>
            <a:ext cx="7056784" cy="646331"/>
          </a:xfrm>
          <a:prstGeom prst="rect">
            <a:avLst/>
          </a:prstGeom>
          <a:noFill/>
        </p:spPr>
        <p:txBody>
          <a:bodyPr wrap="square" rtlCol="0">
            <a:spAutoFit/>
          </a:bodyPr>
          <a:lstStyle/>
          <a:p>
            <a:r>
              <a:rPr kumimoji="1" lang="ja-JP" altLang="en-US" dirty="0" smtClean="0"/>
              <a:t>低キャリア密度領域（　　　　　　）での展開を考える．</a:t>
            </a:r>
            <a:endParaRPr kumimoji="1" lang="en-US" altLang="ja-JP" dirty="0" smtClean="0"/>
          </a:p>
          <a:p>
            <a:r>
              <a:rPr lang="ja-JP" altLang="en-US" dirty="0" smtClean="0"/>
              <a:t>第一種変形ベッセル関数を級数の形の戻し，指数関数を展開する．</a:t>
            </a:r>
            <a:endParaRPr kumimoji="1" lang="en-US" altLang="ja-JP" dirty="0" smtClean="0"/>
          </a:p>
        </p:txBody>
      </p:sp>
      <p:sp>
        <p:nvSpPr>
          <p:cNvPr id="20" name="角丸四角形 19"/>
          <p:cNvSpPr/>
          <p:nvPr/>
        </p:nvSpPr>
        <p:spPr>
          <a:xfrm>
            <a:off x="611560" y="1052736"/>
            <a:ext cx="8136904" cy="100811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395536" y="5734997"/>
            <a:ext cx="7056784" cy="646331"/>
          </a:xfrm>
          <a:prstGeom prst="rect">
            <a:avLst/>
          </a:prstGeom>
          <a:noFill/>
        </p:spPr>
        <p:txBody>
          <a:bodyPr wrap="square" rtlCol="0">
            <a:spAutoFit/>
          </a:bodyPr>
          <a:lstStyle/>
          <a:p>
            <a:r>
              <a:rPr lang="ja-JP" altLang="en-US" dirty="0" smtClean="0"/>
              <a:t>となる．</a:t>
            </a:r>
            <a:endParaRPr lang="en-US" altLang="ja-JP" dirty="0" smtClean="0"/>
          </a:p>
          <a:p>
            <a:r>
              <a:rPr lang="ja-JP" altLang="en-US" dirty="0" smtClean="0"/>
              <a:t>この結果より，低密度領域で磁気抵抗はキャリア密度に対し線形である</a:t>
            </a:r>
            <a:r>
              <a:rPr kumimoji="1" lang="ja-JP" altLang="en-US" dirty="0" smtClean="0"/>
              <a:t>．</a:t>
            </a:r>
            <a:endParaRPr kumimoji="1" lang="en-US" altLang="ja-JP" dirty="0" smtClean="0"/>
          </a:p>
        </p:txBody>
      </p:sp>
      <p:sp>
        <p:nvSpPr>
          <p:cNvPr id="16" name="テキスト ボックス 15"/>
          <p:cNvSpPr txBox="1"/>
          <p:nvPr/>
        </p:nvSpPr>
        <p:spPr>
          <a:xfrm>
            <a:off x="395536" y="4643844"/>
            <a:ext cx="7056784" cy="369332"/>
          </a:xfrm>
          <a:prstGeom prst="rect">
            <a:avLst/>
          </a:prstGeom>
          <a:noFill/>
        </p:spPr>
        <p:txBody>
          <a:bodyPr wrap="square" rtlCol="0">
            <a:spAutoFit/>
          </a:bodyPr>
          <a:lstStyle/>
          <a:p>
            <a:r>
              <a:rPr lang="ja-JP" altLang="en-US" dirty="0" smtClean="0"/>
              <a:t>以上より，磁気抵抗の増分は</a:t>
            </a:r>
            <a:endParaRPr kumimoji="1" lang="en-US" altLang="ja-JP" dirty="0" smtClean="0"/>
          </a:p>
        </p:txBody>
      </p:sp>
      <p:sp>
        <p:nvSpPr>
          <p:cNvPr id="12" name="テキスト ボックス 11"/>
          <p:cNvSpPr txBox="1"/>
          <p:nvPr/>
        </p:nvSpPr>
        <p:spPr>
          <a:xfrm>
            <a:off x="395536" y="332656"/>
            <a:ext cx="8748464" cy="646331"/>
          </a:xfrm>
          <a:prstGeom prst="rect">
            <a:avLst/>
          </a:prstGeom>
          <a:noFill/>
        </p:spPr>
        <p:txBody>
          <a:bodyPr wrap="square" rtlCol="0">
            <a:spAutoFit/>
          </a:bodyPr>
          <a:lstStyle/>
          <a:p>
            <a:r>
              <a:rPr lang="ja-JP" altLang="en-US" sz="3600" dirty="0" smtClean="0"/>
              <a:t>７．低キャリア密度領域での展開</a:t>
            </a:r>
            <a:endParaRPr kumimoji="1" lang="en-US" altLang="ja-JP" sz="3600" dirty="0" smtClean="0"/>
          </a:p>
        </p:txBody>
      </p:sp>
      <p:pic>
        <p:nvPicPr>
          <p:cNvPr id="101378" name="Picture 2" descr="$\displaystyle kR\ll 1$"/>
          <p:cNvPicPr>
            <a:picLocks noChangeAspect="1" noChangeArrowheads="1"/>
          </p:cNvPicPr>
          <p:nvPr/>
        </p:nvPicPr>
        <p:blipFill>
          <a:blip r:embed="rId3" cstate="print"/>
          <a:srcRect/>
          <a:stretch>
            <a:fillRect/>
          </a:stretch>
        </p:blipFill>
        <p:spPr bwMode="auto">
          <a:xfrm>
            <a:off x="2555776" y="2276872"/>
            <a:ext cx="792088" cy="187755"/>
          </a:xfrm>
          <a:prstGeom prst="rect">
            <a:avLst/>
          </a:prstGeom>
          <a:noFill/>
        </p:spPr>
      </p:pic>
      <p:pic>
        <p:nvPicPr>
          <p:cNvPr id="101380" name="Picture 4" descr="$\displaystyle \rho_{\parallel}(k)=\frac{(\pi ZRB_{\parallel})^{2}}{2\hbar}\left [ I_0\left (\frac{(kR)^2}{2}\right )-I_1\left (\frac{(kR)^2}{2}\right ) \right ]e^{-(kR)^2/2}$"/>
          <p:cNvPicPr>
            <a:picLocks noChangeAspect="1" noChangeArrowheads="1"/>
          </p:cNvPicPr>
          <p:nvPr/>
        </p:nvPicPr>
        <p:blipFill>
          <a:blip r:embed="rId4" cstate="print"/>
          <a:srcRect/>
          <a:stretch>
            <a:fillRect/>
          </a:stretch>
        </p:blipFill>
        <p:spPr bwMode="auto">
          <a:xfrm>
            <a:off x="971600" y="1196752"/>
            <a:ext cx="7488832" cy="740422"/>
          </a:xfrm>
          <a:prstGeom prst="rect">
            <a:avLst/>
          </a:prstGeom>
          <a:noFill/>
        </p:spPr>
      </p:pic>
      <p:pic>
        <p:nvPicPr>
          <p:cNvPr id="101382" name="Picture 6" descr="$\displaystyle \rho _{\parallel}(k)=\frac{(\pi ZRB_{\parallel})^2}{2\hbar}\left ( 1-\frac{3}{4}(kR)^2 \right )+{\cal O} \left [ (kR)^4 \right ]$"/>
          <p:cNvPicPr>
            <a:picLocks noChangeAspect="1" noChangeArrowheads="1"/>
          </p:cNvPicPr>
          <p:nvPr/>
        </p:nvPicPr>
        <p:blipFill>
          <a:blip r:embed="rId5" cstate="print"/>
          <a:srcRect/>
          <a:stretch>
            <a:fillRect/>
          </a:stretch>
        </p:blipFill>
        <p:spPr bwMode="auto">
          <a:xfrm>
            <a:off x="539552" y="3816930"/>
            <a:ext cx="6696744" cy="828219"/>
          </a:xfrm>
          <a:prstGeom prst="rect">
            <a:avLst/>
          </a:prstGeom>
          <a:noFill/>
        </p:spPr>
      </p:pic>
      <p:pic>
        <p:nvPicPr>
          <p:cNvPr id="101384" name="Picture 8" descr="$\displaystyle \rho_{\parallel}(k)=\frac{(\pi ZRB_{\parallel})^{2}}{2\hbar}\sum_{m=0}^{\infty }\frac{\left ( -\frac{(kR)^2}{2} \right )^m}{m!}\sum_{n=0}^{\infty }\left [ \frac{1}{n!\Gamma (n+1)}\left ( \frac{(kR)^2}{4} \right )^{2n}-\frac{1}{n!\Gamma (n+2)}\left ( \frac{(kR)^2}{4} \right )^{2n+1} \right ]$"/>
          <p:cNvPicPr>
            <a:picLocks noChangeAspect="1" noChangeArrowheads="1"/>
          </p:cNvPicPr>
          <p:nvPr/>
        </p:nvPicPr>
        <p:blipFill>
          <a:blip r:embed="rId6" cstate="print"/>
          <a:srcRect/>
          <a:stretch>
            <a:fillRect/>
          </a:stretch>
        </p:blipFill>
        <p:spPr bwMode="auto">
          <a:xfrm>
            <a:off x="539552" y="2924944"/>
            <a:ext cx="8482040" cy="720080"/>
          </a:xfrm>
          <a:prstGeom prst="rect">
            <a:avLst/>
          </a:prstGeom>
          <a:noFill/>
        </p:spPr>
      </p:pic>
      <p:pic>
        <p:nvPicPr>
          <p:cNvPr id="49154" name="Picture 2" descr="$\Delta \rho(n,\theta,B_{\parallel})\simeq\frac{\sin^{2}\theta+3\cos^{2}\theta}{4}\frac{(\pi ZR)^{2}}{\hbar}B_{\parallel}^{2}(1-\frac{3}{4}\pi R^{2}|n|)$"/>
          <p:cNvPicPr>
            <a:picLocks noChangeAspect="1" noChangeArrowheads="1"/>
          </p:cNvPicPr>
          <p:nvPr/>
        </p:nvPicPr>
        <p:blipFill>
          <a:blip r:embed="rId7" cstate="print"/>
          <a:srcRect/>
          <a:stretch>
            <a:fillRect/>
          </a:stretch>
        </p:blipFill>
        <p:spPr bwMode="auto">
          <a:xfrm>
            <a:off x="611560" y="5089645"/>
            <a:ext cx="7848872" cy="571603"/>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descr="b.jpg"/>
          <p:cNvPicPr>
            <a:picLocks noChangeAspect="1"/>
          </p:cNvPicPr>
          <p:nvPr/>
        </p:nvPicPr>
        <p:blipFill>
          <a:blip r:embed="rId3" cstate="print"/>
          <a:stretch>
            <a:fillRect/>
          </a:stretch>
        </p:blipFill>
        <p:spPr>
          <a:xfrm>
            <a:off x="365740" y="3744416"/>
            <a:ext cx="3728048" cy="2636912"/>
          </a:xfrm>
          <a:prstGeom prst="rect">
            <a:avLst/>
          </a:prstGeom>
        </p:spPr>
      </p:pic>
      <p:pic>
        <p:nvPicPr>
          <p:cNvPr id="24" name="図 23" descr="00.jpg"/>
          <p:cNvPicPr>
            <a:picLocks noChangeAspect="1"/>
          </p:cNvPicPr>
          <p:nvPr/>
        </p:nvPicPr>
        <p:blipFill>
          <a:blip r:embed="rId4" cstate="print"/>
          <a:stretch>
            <a:fillRect/>
          </a:stretch>
        </p:blipFill>
        <p:spPr>
          <a:xfrm>
            <a:off x="4860032" y="4005064"/>
            <a:ext cx="3384376" cy="2137501"/>
          </a:xfrm>
          <a:prstGeom prst="rect">
            <a:avLst/>
          </a:prstGeom>
        </p:spPr>
      </p:pic>
      <p:sp>
        <p:nvSpPr>
          <p:cNvPr id="17" name="テキスト ボックス 16"/>
          <p:cNvSpPr txBox="1"/>
          <p:nvPr/>
        </p:nvSpPr>
        <p:spPr>
          <a:xfrm>
            <a:off x="395536" y="1043444"/>
            <a:ext cx="7848872" cy="369332"/>
          </a:xfrm>
          <a:prstGeom prst="rect">
            <a:avLst/>
          </a:prstGeom>
          <a:noFill/>
        </p:spPr>
        <p:txBody>
          <a:bodyPr wrap="square" rtlCol="0">
            <a:spAutoFit/>
          </a:bodyPr>
          <a:lstStyle/>
          <a:p>
            <a:r>
              <a:rPr lang="ja-JP" altLang="en-US" dirty="0" smtClean="0"/>
              <a:t>磁気抵抗の増分</a:t>
            </a:r>
            <a:r>
              <a:rPr kumimoji="1" lang="ja-JP" altLang="en-US" dirty="0" smtClean="0"/>
              <a:t>は低キャリア密度（　　　　　　　）において次のように近似できる．</a:t>
            </a:r>
            <a:endParaRPr kumimoji="1" lang="ja-JP" altLang="en-US" dirty="0"/>
          </a:p>
        </p:txBody>
      </p:sp>
      <p:sp>
        <p:nvSpPr>
          <p:cNvPr id="18" name="テキスト ボックス 17"/>
          <p:cNvSpPr txBox="1"/>
          <p:nvPr/>
        </p:nvSpPr>
        <p:spPr>
          <a:xfrm>
            <a:off x="395536" y="2350621"/>
            <a:ext cx="8208912" cy="646331"/>
          </a:xfrm>
          <a:prstGeom prst="rect">
            <a:avLst/>
          </a:prstGeom>
          <a:noFill/>
        </p:spPr>
        <p:txBody>
          <a:bodyPr wrap="square" rtlCol="0">
            <a:spAutoFit/>
          </a:bodyPr>
          <a:lstStyle/>
          <a:p>
            <a:r>
              <a:rPr lang="en-US" altLang="ja-JP" dirty="0" smtClean="0"/>
              <a:t>Lundeberg-Folk</a:t>
            </a:r>
            <a:r>
              <a:rPr lang="ja-JP" altLang="en-US" dirty="0" smtClean="0"/>
              <a:t>の結果と異なり，電荷中性点近傍（  　　　　 ）において抵抗率増分は</a:t>
            </a:r>
            <a:endParaRPr lang="en-US" altLang="ja-JP" dirty="0" smtClean="0"/>
          </a:p>
          <a:p>
            <a:r>
              <a:rPr lang="ja-JP" altLang="en-US" dirty="0" smtClean="0"/>
              <a:t>キャリア密度に対して線形である．</a:t>
            </a:r>
            <a:endParaRPr kumimoji="1" lang="ja-JP" altLang="en-US" dirty="0"/>
          </a:p>
        </p:txBody>
      </p:sp>
      <p:sp>
        <p:nvSpPr>
          <p:cNvPr id="21" name="テキスト ボックス 20"/>
          <p:cNvSpPr txBox="1"/>
          <p:nvPr/>
        </p:nvSpPr>
        <p:spPr>
          <a:xfrm>
            <a:off x="1115616" y="3240360"/>
            <a:ext cx="3240360" cy="369332"/>
          </a:xfrm>
          <a:prstGeom prst="rect">
            <a:avLst/>
          </a:prstGeom>
          <a:noFill/>
        </p:spPr>
        <p:txBody>
          <a:bodyPr wrap="square" rtlCol="0">
            <a:spAutoFit/>
          </a:bodyPr>
          <a:lstStyle/>
          <a:p>
            <a:r>
              <a:rPr kumimoji="1" lang="en-US" altLang="ja-JP" b="1" dirty="0" smtClean="0"/>
              <a:t>Lundeberg-Folk</a:t>
            </a:r>
            <a:r>
              <a:rPr kumimoji="1" lang="ja-JP" altLang="en-US" b="1" dirty="0" smtClean="0"/>
              <a:t>の結果</a:t>
            </a:r>
            <a:endParaRPr kumimoji="1" lang="ja-JP" altLang="en-US" b="1" dirty="0"/>
          </a:p>
        </p:txBody>
      </p:sp>
      <p:sp>
        <p:nvSpPr>
          <p:cNvPr id="25" name="テキスト ボックス 24"/>
          <p:cNvSpPr txBox="1"/>
          <p:nvPr/>
        </p:nvSpPr>
        <p:spPr>
          <a:xfrm>
            <a:off x="4572000" y="3456384"/>
            <a:ext cx="3960440" cy="369332"/>
          </a:xfrm>
          <a:prstGeom prst="rect">
            <a:avLst/>
          </a:prstGeom>
          <a:noFill/>
        </p:spPr>
        <p:txBody>
          <a:bodyPr wrap="square" rtlCol="0">
            <a:spAutoFit/>
          </a:bodyPr>
          <a:lstStyle/>
          <a:p>
            <a:r>
              <a:rPr kumimoji="1" lang="ja-JP" altLang="en-US" b="1" dirty="0" smtClean="0"/>
              <a:t>今回の結果（　  　　　　　　　　　　　　　）</a:t>
            </a:r>
            <a:endParaRPr kumimoji="1" lang="ja-JP" altLang="en-US" b="1" dirty="0"/>
          </a:p>
        </p:txBody>
      </p:sp>
      <p:sp>
        <p:nvSpPr>
          <p:cNvPr id="13" name="角丸四角形 12"/>
          <p:cNvSpPr/>
          <p:nvPr/>
        </p:nvSpPr>
        <p:spPr>
          <a:xfrm>
            <a:off x="395536" y="3240360"/>
            <a:ext cx="3851920" cy="3284984"/>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スライド番号プレースホルダ 15"/>
          <p:cNvSpPr>
            <a:spLocks noGrp="1"/>
          </p:cNvSpPr>
          <p:nvPr>
            <p:ph type="sldNum" sz="quarter" idx="12"/>
          </p:nvPr>
        </p:nvSpPr>
        <p:spPr/>
        <p:txBody>
          <a:bodyPr/>
          <a:lstStyle/>
          <a:p>
            <a:fld id="{E7E7B912-14B4-4DCE-91AB-EA512C3ECE6D}" type="slidenum">
              <a:rPr kumimoji="1" lang="ja-JP" altLang="en-US" smtClean="0"/>
              <a:pPr/>
              <a:t>18</a:t>
            </a:fld>
            <a:endParaRPr kumimoji="1" lang="ja-JP" altLang="en-US"/>
          </a:p>
        </p:txBody>
      </p:sp>
      <p:sp>
        <p:nvSpPr>
          <p:cNvPr id="15" name="角丸四角形 14"/>
          <p:cNvSpPr/>
          <p:nvPr/>
        </p:nvSpPr>
        <p:spPr>
          <a:xfrm>
            <a:off x="4427984" y="3240360"/>
            <a:ext cx="4104456" cy="32403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8612" name="Picture 4" descr="$\textcolor[rgb]{0.8,0,0}{\sim |n|}$"/>
          <p:cNvPicPr>
            <a:picLocks noChangeAspect="1" noChangeArrowheads="1"/>
          </p:cNvPicPr>
          <p:nvPr/>
        </p:nvPicPr>
        <p:blipFill>
          <a:blip r:embed="rId5" cstate="print"/>
          <a:srcRect/>
          <a:stretch>
            <a:fillRect/>
          </a:stretch>
        </p:blipFill>
        <p:spPr bwMode="auto">
          <a:xfrm>
            <a:off x="6084168" y="5054698"/>
            <a:ext cx="660341" cy="318518"/>
          </a:xfrm>
          <a:prstGeom prst="rect">
            <a:avLst/>
          </a:prstGeom>
          <a:noFill/>
        </p:spPr>
      </p:pic>
      <p:pic>
        <p:nvPicPr>
          <p:cNvPr id="68614" name="Picture 6" descr="$\textcolor[rgb]{0,0,0.6}{\sim |n|^{-3/2}}$"/>
          <p:cNvPicPr>
            <a:picLocks noChangeAspect="1" noChangeArrowheads="1"/>
          </p:cNvPicPr>
          <p:nvPr/>
        </p:nvPicPr>
        <p:blipFill>
          <a:blip r:embed="rId6" cstate="print"/>
          <a:srcRect/>
          <a:stretch>
            <a:fillRect/>
          </a:stretch>
        </p:blipFill>
        <p:spPr bwMode="auto">
          <a:xfrm>
            <a:off x="6084168" y="5350541"/>
            <a:ext cx="1288733" cy="382715"/>
          </a:xfrm>
          <a:prstGeom prst="rect">
            <a:avLst/>
          </a:prstGeom>
          <a:noFill/>
        </p:spPr>
      </p:pic>
      <p:pic>
        <p:nvPicPr>
          <p:cNvPr id="27" name="Picture 6" descr="$\Delta \rho(n,\theta,B_{\parallel})=aB_{\parallel}^{2}$"/>
          <p:cNvPicPr>
            <a:picLocks noChangeAspect="1" noChangeArrowheads="1"/>
          </p:cNvPicPr>
          <p:nvPr/>
        </p:nvPicPr>
        <p:blipFill>
          <a:blip r:embed="rId7" cstate="print"/>
          <a:srcRect/>
          <a:stretch>
            <a:fillRect/>
          </a:stretch>
        </p:blipFill>
        <p:spPr bwMode="auto">
          <a:xfrm>
            <a:off x="5977968" y="3471915"/>
            <a:ext cx="2122424" cy="344509"/>
          </a:xfrm>
          <a:prstGeom prst="rect">
            <a:avLst/>
          </a:prstGeom>
          <a:noFill/>
        </p:spPr>
      </p:pic>
      <p:pic>
        <p:nvPicPr>
          <p:cNvPr id="26" name="Picture 8" descr="$\displaystyle a[\Omega /{\rm T}^2]$"/>
          <p:cNvPicPr>
            <a:picLocks noChangeAspect="1" noChangeArrowheads="1"/>
          </p:cNvPicPr>
          <p:nvPr/>
        </p:nvPicPr>
        <p:blipFill>
          <a:blip r:embed="rId8" cstate="print"/>
          <a:srcRect/>
          <a:stretch>
            <a:fillRect/>
          </a:stretch>
        </p:blipFill>
        <p:spPr bwMode="auto">
          <a:xfrm rot="-5400000">
            <a:off x="4196525" y="4740579"/>
            <a:ext cx="944887" cy="337953"/>
          </a:xfrm>
          <a:prstGeom prst="rect">
            <a:avLst/>
          </a:prstGeom>
          <a:noFill/>
        </p:spPr>
      </p:pic>
      <p:pic>
        <p:nvPicPr>
          <p:cNvPr id="19" name="Picture 2" descr="$n=0$"/>
          <p:cNvPicPr>
            <a:picLocks noChangeAspect="1" noChangeArrowheads="1"/>
          </p:cNvPicPr>
          <p:nvPr/>
        </p:nvPicPr>
        <p:blipFill>
          <a:blip r:embed="rId9" cstate="print"/>
          <a:srcRect/>
          <a:stretch>
            <a:fillRect/>
          </a:stretch>
        </p:blipFill>
        <p:spPr bwMode="auto">
          <a:xfrm>
            <a:off x="5292079" y="2420888"/>
            <a:ext cx="648073" cy="185164"/>
          </a:xfrm>
          <a:prstGeom prst="rect">
            <a:avLst/>
          </a:prstGeom>
          <a:noFill/>
        </p:spPr>
      </p:pic>
      <p:sp>
        <p:nvSpPr>
          <p:cNvPr id="22" name="テキスト ボックス 21"/>
          <p:cNvSpPr txBox="1"/>
          <p:nvPr/>
        </p:nvSpPr>
        <p:spPr>
          <a:xfrm>
            <a:off x="395536" y="332656"/>
            <a:ext cx="8748464" cy="646331"/>
          </a:xfrm>
          <a:prstGeom prst="rect">
            <a:avLst/>
          </a:prstGeom>
          <a:noFill/>
        </p:spPr>
        <p:txBody>
          <a:bodyPr wrap="square" rtlCol="0">
            <a:spAutoFit/>
          </a:bodyPr>
          <a:lstStyle/>
          <a:p>
            <a:r>
              <a:rPr lang="ja-JP" altLang="en-US" sz="3600" dirty="0" smtClean="0"/>
              <a:t>７．低キャリア密度領域での展開</a:t>
            </a:r>
            <a:endParaRPr kumimoji="1" lang="en-US" altLang="ja-JP" sz="3600" dirty="0" smtClean="0"/>
          </a:p>
        </p:txBody>
      </p:sp>
      <p:pic>
        <p:nvPicPr>
          <p:cNvPr id="100354" name="Picture 2" descr="$\displaystyle |n|\ll 1$"/>
          <p:cNvPicPr>
            <a:picLocks noChangeAspect="1" noChangeArrowheads="1"/>
          </p:cNvPicPr>
          <p:nvPr/>
        </p:nvPicPr>
        <p:blipFill>
          <a:blip r:embed="rId10" cstate="print"/>
          <a:srcRect/>
          <a:stretch>
            <a:fillRect/>
          </a:stretch>
        </p:blipFill>
        <p:spPr bwMode="auto">
          <a:xfrm>
            <a:off x="3923928" y="1052736"/>
            <a:ext cx="939616" cy="308195"/>
          </a:xfrm>
          <a:prstGeom prst="rect">
            <a:avLst/>
          </a:prstGeom>
          <a:noFill/>
        </p:spPr>
      </p:pic>
      <p:pic>
        <p:nvPicPr>
          <p:cNvPr id="20" name="Picture 2" descr="$\Delta \rho(n,\theta,B_{\parallel})\simeq\frac{\sin^{2}\theta+3\cos^{2}\theta}{4}\frac{(\pi ZR)^{2}}{\hbar}B_{\parallel}^{2}(1-\frac{3}{4}\pi R^{2}|n|)$"/>
          <p:cNvPicPr>
            <a:picLocks noChangeAspect="1" noChangeArrowheads="1"/>
          </p:cNvPicPr>
          <p:nvPr/>
        </p:nvPicPr>
        <p:blipFill>
          <a:blip r:embed="rId11" cstate="print"/>
          <a:srcRect/>
          <a:stretch>
            <a:fillRect/>
          </a:stretch>
        </p:blipFill>
        <p:spPr bwMode="auto">
          <a:xfrm>
            <a:off x="611560" y="1556792"/>
            <a:ext cx="7848872" cy="571603"/>
          </a:xfrm>
          <a:prstGeom prst="rect">
            <a:avLst/>
          </a:prstGeom>
          <a:noFill/>
        </p:spPr>
      </p:pic>
      <p:pic>
        <p:nvPicPr>
          <p:cNvPr id="2" name="Picture 2" descr="$\displaystyle n[10^{12}{\rm cm}^{-2}]$"/>
          <p:cNvPicPr>
            <a:picLocks noChangeAspect="1" noChangeArrowheads="1"/>
          </p:cNvPicPr>
          <p:nvPr/>
        </p:nvPicPr>
        <p:blipFill>
          <a:blip r:embed="rId12" cstate="print"/>
          <a:srcRect/>
          <a:stretch>
            <a:fillRect/>
          </a:stretch>
        </p:blipFill>
        <p:spPr bwMode="auto">
          <a:xfrm>
            <a:off x="6166448" y="6165304"/>
            <a:ext cx="1069848" cy="242697"/>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37"/>
          <p:cNvSpPr/>
          <p:nvPr/>
        </p:nvSpPr>
        <p:spPr>
          <a:xfrm>
            <a:off x="2627784" y="3717032"/>
            <a:ext cx="2232248" cy="36004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Picture 2" descr="$c(r)=Z^{2}\exp (-r^2/R^2)$"/>
          <p:cNvPicPr>
            <a:picLocks noChangeAspect="1" noChangeArrowheads="1"/>
          </p:cNvPicPr>
          <p:nvPr/>
        </p:nvPicPr>
        <p:blipFill>
          <a:blip r:embed="rId3" cstate="print"/>
          <a:srcRect/>
          <a:stretch>
            <a:fillRect/>
          </a:stretch>
        </p:blipFill>
        <p:spPr bwMode="auto">
          <a:xfrm>
            <a:off x="2653471" y="3768463"/>
            <a:ext cx="2134553" cy="236601"/>
          </a:xfrm>
          <a:prstGeom prst="rect">
            <a:avLst/>
          </a:prstGeom>
          <a:noFill/>
        </p:spPr>
      </p:pic>
      <p:sp>
        <p:nvSpPr>
          <p:cNvPr id="31" name="角丸四角形 30"/>
          <p:cNvSpPr/>
          <p:nvPr/>
        </p:nvSpPr>
        <p:spPr>
          <a:xfrm>
            <a:off x="107504" y="908720"/>
            <a:ext cx="8964488" cy="259228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7668344" y="2708920"/>
            <a:ext cx="1296144"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 15"/>
          <p:cNvSpPr>
            <a:spLocks noGrp="1"/>
          </p:cNvSpPr>
          <p:nvPr>
            <p:ph type="sldNum" sz="quarter" idx="12"/>
          </p:nvPr>
        </p:nvSpPr>
        <p:spPr/>
        <p:txBody>
          <a:bodyPr/>
          <a:lstStyle/>
          <a:p>
            <a:fld id="{E7E7B912-14B4-4DCE-91AB-EA512C3ECE6D}" type="slidenum">
              <a:rPr kumimoji="1" lang="ja-JP" altLang="en-US" smtClean="0"/>
              <a:pPr/>
              <a:t>19</a:t>
            </a:fld>
            <a:endParaRPr kumimoji="1" lang="ja-JP" altLang="en-US"/>
          </a:p>
        </p:txBody>
      </p:sp>
      <p:sp>
        <p:nvSpPr>
          <p:cNvPr id="22" name="テキスト ボックス 21"/>
          <p:cNvSpPr txBox="1"/>
          <p:nvPr/>
        </p:nvSpPr>
        <p:spPr>
          <a:xfrm>
            <a:off x="395536" y="332656"/>
            <a:ext cx="8748464" cy="646331"/>
          </a:xfrm>
          <a:prstGeom prst="rect">
            <a:avLst/>
          </a:prstGeom>
          <a:noFill/>
        </p:spPr>
        <p:txBody>
          <a:bodyPr wrap="square" rtlCol="0">
            <a:spAutoFit/>
          </a:bodyPr>
          <a:lstStyle/>
          <a:p>
            <a:r>
              <a:rPr lang="ja-JP" altLang="en-US" sz="3600" dirty="0" smtClean="0"/>
              <a:t>８．二種類の相関関数による結果の比較</a:t>
            </a:r>
            <a:endParaRPr kumimoji="1" lang="en-US" altLang="ja-JP" sz="3600" dirty="0" smtClean="0"/>
          </a:p>
        </p:txBody>
      </p:sp>
      <p:sp>
        <p:nvSpPr>
          <p:cNvPr id="20" name="テキスト ボックス 19"/>
          <p:cNvSpPr txBox="1"/>
          <p:nvPr/>
        </p:nvSpPr>
        <p:spPr>
          <a:xfrm>
            <a:off x="251520" y="908720"/>
            <a:ext cx="2304256" cy="369332"/>
          </a:xfrm>
          <a:prstGeom prst="rect">
            <a:avLst/>
          </a:prstGeom>
          <a:noFill/>
        </p:spPr>
        <p:txBody>
          <a:bodyPr wrap="square" rtlCol="0">
            <a:spAutoFit/>
          </a:bodyPr>
          <a:lstStyle/>
          <a:p>
            <a:r>
              <a:rPr kumimoji="1" lang="ja-JP" altLang="en-US" b="1" dirty="0" smtClean="0"/>
              <a:t>指数関数型相関関数</a:t>
            </a:r>
            <a:endParaRPr kumimoji="1" lang="ja-JP" altLang="en-US" b="1" dirty="0"/>
          </a:p>
        </p:txBody>
      </p:sp>
      <p:sp>
        <p:nvSpPr>
          <p:cNvPr id="23" name="テキスト ボックス 22"/>
          <p:cNvSpPr txBox="1"/>
          <p:nvPr/>
        </p:nvSpPr>
        <p:spPr>
          <a:xfrm>
            <a:off x="251520" y="3707740"/>
            <a:ext cx="2952328" cy="369332"/>
          </a:xfrm>
          <a:prstGeom prst="rect">
            <a:avLst/>
          </a:prstGeom>
          <a:noFill/>
        </p:spPr>
        <p:txBody>
          <a:bodyPr wrap="square" rtlCol="0">
            <a:spAutoFit/>
          </a:bodyPr>
          <a:lstStyle/>
          <a:p>
            <a:r>
              <a:rPr kumimoji="1" lang="ja-JP" altLang="en-US" b="1" dirty="0" smtClean="0"/>
              <a:t>ガウシアン型相関関数</a:t>
            </a:r>
            <a:endParaRPr kumimoji="1" lang="ja-JP" altLang="en-US" b="1" dirty="0"/>
          </a:p>
        </p:txBody>
      </p:sp>
      <p:pic>
        <p:nvPicPr>
          <p:cNvPr id="30" name="Picture 4" descr="$\displaystyle \rho_{\parallel}(k)=\frac{(\pi ZRB_{\parallel})^{2}}{2\hbar}F\left (\frac{3}{2},2;-(kR)^{2}\right )$"/>
          <p:cNvPicPr>
            <a:picLocks noChangeAspect="1" noChangeArrowheads="1"/>
          </p:cNvPicPr>
          <p:nvPr/>
        </p:nvPicPr>
        <p:blipFill>
          <a:blip r:embed="rId4" cstate="print"/>
          <a:srcRect/>
          <a:stretch>
            <a:fillRect/>
          </a:stretch>
        </p:blipFill>
        <p:spPr bwMode="auto">
          <a:xfrm>
            <a:off x="395536" y="4095399"/>
            <a:ext cx="3499485" cy="550069"/>
          </a:xfrm>
          <a:prstGeom prst="rect">
            <a:avLst/>
          </a:prstGeom>
          <a:noFill/>
        </p:spPr>
      </p:pic>
      <p:pic>
        <p:nvPicPr>
          <p:cNvPr id="49154" name="Picture 2" descr="$\displaystyle \rho_{\parallel}(k)=\frac{(\pi ZRB_{\parallel})^2}{\hbar}F \left (\frac{3}{2},\frac{3}{2},2;-4(kR)^2\right )$"/>
          <p:cNvPicPr>
            <a:picLocks noChangeAspect="1" noChangeArrowheads="1"/>
          </p:cNvPicPr>
          <p:nvPr/>
        </p:nvPicPr>
        <p:blipFill>
          <a:blip r:embed="rId5" cstate="print"/>
          <a:srcRect/>
          <a:stretch>
            <a:fillRect/>
          </a:stretch>
        </p:blipFill>
        <p:spPr bwMode="auto">
          <a:xfrm>
            <a:off x="395536" y="1288753"/>
            <a:ext cx="3866198" cy="550069"/>
          </a:xfrm>
          <a:prstGeom prst="rect">
            <a:avLst/>
          </a:prstGeom>
          <a:noFill/>
        </p:spPr>
      </p:pic>
      <p:pic>
        <p:nvPicPr>
          <p:cNvPr id="49156" name="Picture 4" descr="$\displaystyle =\frac{(\pi ZRB_{\parallel})^{2}}{2\hbar}\left [ I_0\left (\frac{(kR)^2}{2}\right )-I_1\left (\frac{(kR)^2}{2}\right ) \right ]e^{-(kR)^2/2}$"/>
          <p:cNvPicPr>
            <a:picLocks noChangeAspect="1" noChangeArrowheads="1"/>
          </p:cNvPicPr>
          <p:nvPr/>
        </p:nvPicPr>
        <p:blipFill>
          <a:blip r:embed="rId6" cstate="print"/>
          <a:srcRect/>
          <a:stretch>
            <a:fillRect/>
          </a:stretch>
        </p:blipFill>
        <p:spPr bwMode="auto">
          <a:xfrm>
            <a:off x="3995936" y="4103067"/>
            <a:ext cx="4997768" cy="550069"/>
          </a:xfrm>
          <a:prstGeom prst="rect">
            <a:avLst/>
          </a:prstGeom>
          <a:noFill/>
        </p:spPr>
      </p:pic>
      <p:pic>
        <p:nvPicPr>
          <p:cNvPr id="49158" name="Picture 6" descr="$\displaystyle =\frac{\pi(ZB_{\parallel})^2}{\hbar k^2}\left [ K(2ikR)-\frac{1}{1+(2kR)^2}E(2ikR) \right ]$"/>
          <p:cNvPicPr>
            <a:picLocks noChangeAspect="1" noChangeArrowheads="1"/>
          </p:cNvPicPr>
          <p:nvPr/>
        </p:nvPicPr>
        <p:blipFill>
          <a:blip r:embed="rId7" cstate="print"/>
          <a:srcRect/>
          <a:stretch>
            <a:fillRect/>
          </a:stretch>
        </p:blipFill>
        <p:spPr bwMode="auto">
          <a:xfrm>
            <a:off x="4355976" y="1294755"/>
            <a:ext cx="4316730" cy="550069"/>
          </a:xfrm>
          <a:prstGeom prst="rect">
            <a:avLst/>
          </a:prstGeom>
          <a:noFill/>
        </p:spPr>
      </p:pic>
      <p:sp>
        <p:nvSpPr>
          <p:cNvPr id="32" name="角丸四角形 31"/>
          <p:cNvSpPr/>
          <p:nvPr/>
        </p:nvSpPr>
        <p:spPr>
          <a:xfrm>
            <a:off x="107504" y="3717032"/>
            <a:ext cx="8964488" cy="259228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467544" y="2339588"/>
            <a:ext cx="2304256" cy="369332"/>
          </a:xfrm>
          <a:prstGeom prst="rect">
            <a:avLst/>
          </a:prstGeom>
          <a:noFill/>
        </p:spPr>
        <p:txBody>
          <a:bodyPr wrap="square" rtlCol="0">
            <a:spAutoFit/>
          </a:bodyPr>
          <a:lstStyle/>
          <a:p>
            <a:r>
              <a:rPr kumimoji="1" lang="ja-JP" altLang="en-US" b="1" dirty="0" smtClean="0"/>
              <a:t>高密度領域</a:t>
            </a:r>
            <a:endParaRPr kumimoji="1" lang="ja-JP" altLang="en-US" b="1" dirty="0"/>
          </a:p>
        </p:txBody>
      </p:sp>
      <p:sp>
        <p:nvSpPr>
          <p:cNvPr id="35" name="テキスト ボックス 34"/>
          <p:cNvSpPr txBox="1"/>
          <p:nvPr/>
        </p:nvSpPr>
        <p:spPr>
          <a:xfrm>
            <a:off x="467544" y="2915652"/>
            <a:ext cx="2304256" cy="369332"/>
          </a:xfrm>
          <a:prstGeom prst="rect">
            <a:avLst/>
          </a:prstGeom>
          <a:noFill/>
        </p:spPr>
        <p:txBody>
          <a:bodyPr wrap="square" rtlCol="0">
            <a:spAutoFit/>
          </a:bodyPr>
          <a:lstStyle/>
          <a:p>
            <a:r>
              <a:rPr lang="ja-JP" altLang="en-US" b="1" dirty="0" smtClean="0"/>
              <a:t>低</a:t>
            </a:r>
            <a:r>
              <a:rPr kumimoji="1" lang="ja-JP" altLang="en-US" b="1" dirty="0" smtClean="0"/>
              <a:t>密度領域</a:t>
            </a:r>
            <a:endParaRPr kumimoji="1" lang="ja-JP" altLang="en-US" b="1" dirty="0"/>
          </a:p>
        </p:txBody>
      </p:sp>
      <p:sp>
        <p:nvSpPr>
          <p:cNvPr id="36" name="テキスト ボックス 35"/>
          <p:cNvSpPr txBox="1"/>
          <p:nvPr/>
        </p:nvSpPr>
        <p:spPr>
          <a:xfrm>
            <a:off x="467544" y="5075892"/>
            <a:ext cx="2304256" cy="369332"/>
          </a:xfrm>
          <a:prstGeom prst="rect">
            <a:avLst/>
          </a:prstGeom>
          <a:noFill/>
        </p:spPr>
        <p:txBody>
          <a:bodyPr wrap="square" rtlCol="0">
            <a:spAutoFit/>
          </a:bodyPr>
          <a:lstStyle/>
          <a:p>
            <a:r>
              <a:rPr kumimoji="1" lang="ja-JP" altLang="en-US" b="1" dirty="0" smtClean="0"/>
              <a:t>高密度領域</a:t>
            </a:r>
            <a:endParaRPr kumimoji="1" lang="ja-JP" altLang="en-US" b="1" dirty="0"/>
          </a:p>
        </p:txBody>
      </p:sp>
      <p:sp>
        <p:nvSpPr>
          <p:cNvPr id="37" name="テキスト ボックス 36"/>
          <p:cNvSpPr txBox="1"/>
          <p:nvPr/>
        </p:nvSpPr>
        <p:spPr>
          <a:xfrm>
            <a:off x="467544" y="5651956"/>
            <a:ext cx="2304256" cy="369332"/>
          </a:xfrm>
          <a:prstGeom prst="rect">
            <a:avLst/>
          </a:prstGeom>
          <a:noFill/>
        </p:spPr>
        <p:txBody>
          <a:bodyPr wrap="square" rtlCol="0">
            <a:spAutoFit/>
          </a:bodyPr>
          <a:lstStyle/>
          <a:p>
            <a:r>
              <a:rPr lang="ja-JP" altLang="en-US" b="1" dirty="0" smtClean="0"/>
              <a:t>低</a:t>
            </a:r>
            <a:r>
              <a:rPr kumimoji="1" lang="ja-JP" altLang="en-US" b="1" dirty="0" smtClean="0"/>
              <a:t>密度領域</a:t>
            </a:r>
            <a:endParaRPr kumimoji="1" lang="ja-JP" altLang="en-US" b="1" dirty="0"/>
          </a:p>
        </p:txBody>
      </p:sp>
      <p:cxnSp>
        <p:nvCxnSpPr>
          <p:cNvPr id="40" name="直線コネクタ 39"/>
          <p:cNvCxnSpPr>
            <a:stCxn id="41" idx="4"/>
            <a:endCxn id="43" idx="1"/>
          </p:cNvCxnSpPr>
          <p:nvPr/>
        </p:nvCxnSpPr>
        <p:spPr>
          <a:xfrm>
            <a:off x="7056276" y="2852936"/>
            <a:ext cx="612068"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41" name="円/楕円 40"/>
          <p:cNvSpPr/>
          <p:nvPr/>
        </p:nvSpPr>
        <p:spPr>
          <a:xfrm>
            <a:off x="6372200" y="2132856"/>
            <a:ext cx="1368152"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7668344" y="2721694"/>
            <a:ext cx="1331640" cy="646331"/>
          </a:xfrm>
          <a:prstGeom prst="rect">
            <a:avLst/>
          </a:prstGeom>
          <a:noFill/>
        </p:spPr>
        <p:txBody>
          <a:bodyPr wrap="square" rtlCol="0">
            <a:spAutoFit/>
          </a:bodyPr>
          <a:lstStyle/>
          <a:p>
            <a:r>
              <a:rPr kumimoji="1" lang="ja-JP" altLang="en-US" dirty="0" smtClean="0"/>
              <a:t>対数関数の修正</a:t>
            </a:r>
            <a:endParaRPr kumimoji="1" lang="ja-JP" altLang="en-US" dirty="0"/>
          </a:p>
        </p:txBody>
      </p:sp>
      <p:sp>
        <p:nvSpPr>
          <p:cNvPr id="53" name="円/楕円 52"/>
          <p:cNvSpPr/>
          <p:nvPr/>
        </p:nvSpPr>
        <p:spPr>
          <a:xfrm>
            <a:off x="1763688" y="4797152"/>
            <a:ext cx="5040560"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7740352" y="4941168"/>
            <a:ext cx="1376536" cy="93610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p:cNvCxnSpPr>
            <a:stCxn id="53" idx="6"/>
            <a:endCxn id="54" idx="1"/>
          </p:cNvCxnSpPr>
          <p:nvPr/>
        </p:nvCxnSpPr>
        <p:spPr>
          <a:xfrm>
            <a:off x="6804248" y="5193196"/>
            <a:ext cx="936104"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7704856" y="4941168"/>
            <a:ext cx="1439144" cy="923330"/>
          </a:xfrm>
          <a:prstGeom prst="rect">
            <a:avLst/>
          </a:prstGeom>
          <a:noFill/>
        </p:spPr>
        <p:txBody>
          <a:bodyPr wrap="square" rtlCol="0">
            <a:spAutoFit/>
          </a:bodyPr>
          <a:lstStyle/>
          <a:p>
            <a:r>
              <a:rPr lang="en-US" altLang="ja-JP" dirty="0" smtClean="0"/>
              <a:t>Lundeberg-Folk</a:t>
            </a:r>
            <a:r>
              <a:rPr lang="ja-JP" altLang="en-US" dirty="0" smtClean="0"/>
              <a:t>の結果と一致</a:t>
            </a:r>
            <a:endParaRPr kumimoji="1" lang="ja-JP" altLang="en-US" dirty="0"/>
          </a:p>
        </p:txBody>
      </p:sp>
      <p:sp>
        <p:nvSpPr>
          <p:cNvPr id="62" name="円/楕円 61"/>
          <p:cNvSpPr/>
          <p:nvPr/>
        </p:nvSpPr>
        <p:spPr>
          <a:xfrm>
            <a:off x="7100664" y="2996952"/>
            <a:ext cx="4956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7092280" y="5733256"/>
            <a:ext cx="4956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コネクタ 63"/>
          <p:cNvCxnSpPr>
            <a:stCxn id="62" idx="4"/>
            <a:endCxn id="68" idx="3"/>
          </p:cNvCxnSpPr>
          <p:nvPr/>
        </p:nvCxnSpPr>
        <p:spPr>
          <a:xfrm flipH="1">
            <a:off x="4967536" y="3356992"/>
            <a:ext cx="2380964" cy="400690"/>
          </a:xfrm>
          <a:prstGeom prst="line">
            <a:avLst/>
          </a:prstGeom>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3635896" y="3550950"/>
            <a:ext cx="1296144" cy="3600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p:cNvCxnSpPr>
            <a:stCxn id="63" idx="1"/>
            <a:endCxn id="68" idx="2"/>
          </p:cNvCxnSpPr>
          <p:nvPr/>
        </p:nvCxnSpPr>
        <p:spPr>
          <a:xfrm flipH="1" flipV="1">
            <a:off x="4301716" y="3942348"/>
            <a:ext cx="2863154" cy="1843635"/>
          </a:xfrm>
          <a:prstGeom prst="line">
            <a:avLst/>
          </a:prstGeom>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3635896" y="3573016"/>
            <a:ext cx="1331640" cy="369332"/>
          </a:xfrm>
          <a:prstGeom prst="rect">
            <a:avLst/>
          </a:prstGeom>
          <a:noFill/>
        </p:spPr>
        <p:txBody>
          <a:bodyPr wrap="square" rtlCol="0">
            <a:spAutoFit/>
          </a:bodyPr>
          <a:lstStyle/>
          <a:p>
            <a:r>
              <a:rPr kumimoji="1" lang="ja-JP" altLang="en-US" dirty="0" smtClean="0"/>
              <a:t>線形依存性</a:t>
            </a:r>
            <a:endParaRPr kumimoji="1" lang="ja-JP" altLang="en-US" dirty="0"/>
          </a:p>
        </p:txBody>
      </p:sp>
      <p:sp>
        <p:nvSpPr>
          <p:cNvPr id="39" name="角丸四角形 38"/>
          <p:cNvSpPr/>
          <p:nvPr/>
        </p:nvSpPr>
        <p:spPr>
          <a:xfrm>
            <a:off x="2483768" y="980728"/>
            <a:ext cx="2088232" cy="28803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Picture 12" descr="$c(r)=Z^{2}\exp (-r/R)$"/>
          <p:cNvPicPr>
            <a:picLocks noChangeAspect="1" noChangeArrowheads="1"/>
          </p:cNvPicPr>
          <p:nvPr/>
        </p:nvPicPr>
        <p:blipFill>
          <a:blip r:embed="rId8" cstate="print"/>
          <a:srcRect/>
          <a:stretch>
            <a:fillRect/>
          </a:stretch>
        </p:blipFill>
        <p:spPr bwMode="auto">
          <a:xfrm>
            <a:off x="2555776" y="980728"/>
            <a:ext cx="1944216" cy="237226"/>
          </a:xfrm>
          <a:prstGeom prst="rect">
            <a:avLst/>
          </a:prstGeom>
          <a:noFill/>
        </p:spPr>
      </p:pic>
      <p:pic>
        <p:nvPicPr>
          <p:cNvPr id="45058" name="Picture 2" descr="$\displaystyle \Delta \rho(n,\theta,B_{\parallel})\simeq\frac{\sin^{2}\theta+3\cos^{2}\theta}{2\pi^{1/2}}\frac{1}{\hbar|n|^{3/2}}\frac{Z^{2}}{R}B_{\parallel}^{2}\log\left ( R|n|^{1/2} \right )$"/>
          <p:cNvPicPr>
            <a:picLocks noChangeAspect="1" noChangeArrowheads="1"/>
          </p:cNvPicPr>
          <p:nvPr/>
        </p:nvPicPr>
        <p:blipFill>
          <a:blip r:embed="rId9" cstate="print"/>
          <a:srcRect/>
          <a:stretch>
            <a:fillRect/>
          </a:stretch>
        </p:blipFill>
        <p:spPr bwMode="auto">
          <a:xfrm>
            <a:off x="2178134" y="2236098"/>
            <a:ext cx="5490210" cy="544830"/>
          </a:xfrm>
          <a:prstGeom prst="rect">
            <a:avLst/>
          </a:prstGeom>
          <a:noFill/>
        </p:spPr>
      </p:pic>
      <p:pic>
        <p:nvPicPr>
          <p:cNvPr id="45060" name="Picture 4" descr="$\displaystyle \Delta \rho(n,\theta,B_{\parallel})\simeq\frac{\sin^{2}\theta+3\cos^{2}\theta}{2}\frac{(\pi ZR)^{2}}{\hbar}B_{\parallel}^{2}(1-\frac{9}{2}\pi R^{2}|n|)$"/>
          <p:cNvPicPr>
            <a:picLocks noChangeAspect="1" noChangeArrowheads="1"/>
          </p:cNvPicPr>
          <p:nvPr/>
        </p:nvPicPr>
        <p:blipFill>
          <a:blip r:embed="rId10" cstate="print"/>
          <a:srcRect/>
          <a:stretch>
            <a:fillRect/>
          </a:stretch>
        </p:blipFill>
        <p:spPr bwMode="auto">
          <a:xfrm>
            <a:off x="2191280" y="2864549"/>
            <a:ext cx="5333048" cy="492443"/>
          </a:xfrm>
          <a:prstGeom prst="rect">
            <a:avLst/>
          </a:prstGeom>
          <a:noFill/>
        </p:spPr>
      </p:pic>
      <p:pic>
        <p:nvPicPr>
          <p:cNvPr id="45062" name="Picture 6" descr="$\displaystyle \Delta \rho(n,\theta,B_{\parallel})\simeq\frac{\sin^{2}\theta+3\cos^{2}\theta}{4}\frac{1}{\hbar|n|^{3/2}}\frac{Z^{2}}{R}B_{\parallel}^{2}$"/>
          <p:cNvPicPr>
            <a:picLocks noChangeAspect="1" noChangeArrowheads="1"/>
          </p:cNvPicPr>
          <p:nvPr/>
        </p:nvPicPr>
        <p:blipFill>
          <a:blip r:embed="rId11" cstate="print"/>
          <a:srcRect/>
          <a:stretch>
            <a:fillRect/>
          </a:stretch>
        </p:blipFill>
        <p:spPr bwMode="auto">
          <a:xfrm>
            <a:off x="2195736" y="4900394"/>
            <a:ext cx="4206716" cy="544830"/>
          </a:xfrm>
          <a:prstGeom prst="rect">
            <a:avLst/>
          </a:prstGeom>
          <a:noFill/>
        </p:spPr>
      </p:pic>
      <p:pic>
        <p:nvPicPr>
          <p:cNvPr id="45064" name="Picture 8" descr="$\displaystyle \Delta \rho(n,\theta,B_{\parallel})\simeq\frac{\sin^{2}\theta+3\cos^{2}\theta}{4}\frac{(\pi ZR)^{2}}{\hbar}B_{\parallel}^{2}(1-\frac{3}{4}\pi R^{2}|n|)$"/>
          <p:cNvPicPr>
            <a:picLocks noChangeAspect="1" noChangeArrowheads="1"/>
          </p:cNvPicPr>
          <p:nvPr/>
        </p:nvPicPr>
        <p:blipFill>
          <a:blip r:embed="rId12" cstate="print"/>
          <a:srcRect/>
          <a:stretch>
            <a:fillRect/>
          </a:stretch>
        </p:blipFill>
        <p:spPr bwMode="auto">
          <a:xfrm>
            <a:off x="2191280" y="5600853"/>
            <a:ext cx="5333048" cy="49244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strips(downLeft)">
                                      <p:cBhvr>
                                        <p:cTn id="7" dur="500"/>
                                        <p:tgtEl>
                                          <p:spTgt spid="41"/>
                                        </p:tgtEl>
                                      </p:cBhvr>
                                    </p:animEffect>
                                  </p:childTnLst>
                                </p:cTn>
                              </p:par>
                              <p:par>
                                <p:cTn id="8" presetID="18" presetClass="entr" presetSubtype="12"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strips(downLeft)">
                                      <p:cBhvr>
                                        <p:cTn id="10" dur="500"/>
                                        <p:tgtEl>
                                          <p:spTgt spid="40"/>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strips(downLeft)">
                                      <p:cBhvr>
                                        <p:cTn id="13" dur="500"/>
                                        <p:tgtEl>
                                          <p:spTgt spid="4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strips(downLeft)">
                                      <p:cBhvr>
                                        <p:cTn id="16" dur="500"/>
                                        <p:tgtEl>
                                          <p:spTgt spid="43"/>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strips(downLeft)">
                                      <p:cBhvr>
                                        <p:cTn id="19" dur="500"/>
                                        <p:tgtEl>
                                          <p:spTgt spid="56"/>
                                        </p:tgtEl>
                                      </p:cBhvr>
                                    </p:animEffect>
                                  </p:childTnLst>
                                </p:cTn>
                              </p:par>
                              <p:par>
                                <p:cTn id="20" presetID="18" presetClass="entr" presetSubtype="12"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strips(downLeft)">
                                      <p:cBhvr>
                                        <p:cTn id="22" dur="500"/>
                                        <p:tgtEl>
                                          <p:spTgt spid="55"/>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strips(downLeft)">
                                      <p:cBhvr>
                                        <p:cTn id="25" dur="500"/>
                                        <p:tgtEl>
                                          <p:spTgt spid="53"/>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strips(downLeft)">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barn(inHorizontal)">
                                      <p:cBhvr>
                                        <p:cTn id="33" dur="500"/>
                                        <p:tgtEl>
                                          <p:spTgt spid="62"/>
                                        </p:tgtEl>
                                      </p:cBhvr>
                                    </p:animEffect>
                                  </p:childTnLst>
                                </p:cTn>
                              </p:par>
                              <p:par>
                                <p:cTn id="34" presetID="16" presetClass="entr" presetSubtype="26" fill="hold"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barn(inHorizontal)">
                                      <p:cBhvr>
                                        <p:cTn id="36" dur="500"/>
                                        <p:tgtEl>
                                          <p:spTgt spid="64"/>
                                        </p:tgtEl>
                                      </p:cBhvr>
                                    </p:animEffect>
                                  </p:childTnLst>
                                </p:cTn>
                              </p:par>
                              <p:par>
                                <p:cTn id="37" presetID="16" presetClass="entr" presetSubtype="26"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barn(inHorizontal)">
                                      <p:cBhvr>
                                        <p:cTn id="39" dur="500"/>
                                        <p:tgtEl>
                                          <p:spTgt spid="68"/>
                                        </p:tgtEl>
                                      </p:cBhvr>
                                    </p:animEffect>
                                  </p:childTnLst>
                                </p:cTn>
                              </p:par>
                              <p:par>
                                <p:cTn id="40" presetID="16" presetClass="entr" presetSubtype="26"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barn(inHorizontal)">
                                      <p:cBhvr>
                                        <p:cTn id="42" dur="500"/>
                                        <p:tgtEl>
                                          <p:spTgt spid="67"/>
                                        </p:tgtEl>
                                      </p:cBhvr>
                                    </p:animEffect>
                                  </p:childTnLst>
                                </p:cTn>
                              </p:par>
                              <p:par>
                                <p:cTn id="43" presetID="16" presetClass="entr" presetSubtype="26"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barn(inHorizontal)">
                                      <p:cBhvr>
                                        <p:cTn id="45" dur="500"/>
                                        <p:tgtEl>
                                          <p:spTgt spid="70"/>
                                        </p:tgtEl>
                                      </p:cBhvr>
                                    </p:animEffect>
                                  </p:childTnLst>
                                </p:cTn>
                              </p:par>
                              <p:par>
                                <p:cTn id="46" presetID="16" presetClass="entr" presetSubtype="26"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barn(inHorizontal)">
                                      <p:cBhvr>
                                        <p:cTn id="4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1" grpId="0" animBg="1"/>
      <p:bldP spid="45" grpId="0"/>
      <p:bldP spid="53" grpId="0" animBg="1"/>
      <p:bldP spid="54" grpId="0" animBg="1"/>
      <p:bldP spid="56" grpId="0"/>
      <p:bldP spid="62" grpId="0" animBg="1"/>
      <p:bldP spid="63" grpId="0" animBg="1"/>
      <p:bldP spid="67" grpId="0" animBg="1"/>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5536" y="332656"/>
            <a:ext cx="7560840" cy="646331"/>
          </a:xfrm>
          <a:prstGeom prst="rect">
            <a:avLst/>
          </a:prstGeom>
          <a:noFill/>
        </p:spPr>
        <p:txBody>
          <a:bodyPr wrap="square" rtlCol="0">
            <a:spAutoFit/>
          </a:bodyPr>
          <a:lstStyle/>
          <a:p>
            <a:r>
              <a:rPr lang="ja-JP" altLang="en-US" sz="3600" dirty="0"/>
              <a:t>１</a:t>
            </a:r>
            <a:r>
              <a:rPr kumimoji="1" lang="ja-JP" altLang="en-US" sz="3600" dirty="0" smtClean="0"/>
              <a:t>．リップルと磁気抵抗効果</a:t>
            </a:r>
            <a:endParaRPr kumimoji="1" lang="ja-JP" altLang="en-US" sz="3600" dirty="0"/>
          </a:p>
        </p:txBody>
      </p:sp>
      <p:sp>
        <p:nvSpPr>
          <p:cNvPr id="8" name="テキスト ボックス 7"/>
          <p:cNvSpPr txBox="1"/>
          <p:nvPr/>
        </p:nvSpPr>
        <p:spPr>
          <a:xfrm>
            <a:off x="179512" y="5085185"/>
            <a:ext cx="8964488" cy="1477328"/>
          </a:xfrm>
          <a:prstGeom prst="rect">
            <a:avLst/>
          </a:prstGeom>
          <a:noFill/>
        </p:spPr>
        <p:txBody>
          <a:bodyPr wrap="square" rtlCol="0">
            <a:spAutoFit/>
          </a:bodyPr>
          <a:lstStyle/>
          <a:p>
            <a:r>
              <a:rPr lang="ja-JP" altLang="en-US" dirty="0" smtClean="0"/>
              <a:t>グラフェンは炭素原子が二次元平面上に六角形格子で結合している層状構造である．</a:t>
            </a:r>
            <a:endParaRPr lang="en-US" altLang="ja-JP" dirty="0" smtClean="0"/>
          </a:p>
          <a:p>
            <a:r>
              <a:rPr lang="ja-JP" altLang="en-US" dirty="0" smtClean="0"/>
              <a:t>しかし，完全な二次元系ではなく自身の安定性を保つためや貼り付けられた基盤の</a:t>
            </a:r>
            <a:endParaRPr lang="en-US" altLang="ja-JP" dirty="0" smtClean="0"/>
          </a:p>
          <a:p>
            <a:r>
              <a:rPr lang="ja-JP" altLang="en-US" dirty="0" smtClean="0"/>
              <a:t>影響により，表面に“うねり”が存在する．</a:t>
            </a:r>
            <a:endParaRPr lang="en-US" altLang="ja-JP" dirty="0" smtClean="0"/>
          </a:p>
          <a:p>
            <a:r>
              <a:rPr kumimoji="1" lang="ja-JP" altLang="en-US" dirty="0"/>
              <a:t>これ</a:t>
            </a:r>
            <a:r>
              <a:rPr kumimoji="1" lang="ja-JP" altLang="en-US" dirty="0" smtClean="0"/>
              <a:t>をリップルと呼ぶ．</a:t>
            </a:r>
            <a:endParaRPr kumimoji="1" lang="en-US" altLang="ja-JP" dirty="0" smtClean="0"/>
          </a:p>
          <a:p>
            <a:r>
              <a:rPr lang="ja-JP" altLang="en-US" dirty="0" smtClean="0"/>
              <a:t>走査型トンネル顕微鏡（</a:t>
            </a:r>
            <a:r>
              <a:rPr lang="en-US" altLang="ja-JP" dirty="0" smtClean="0"/>
              <a:t>STM</a:t>
            </a:r>
            <a:r>
              <a:rPr lang="ja-JP" altLang="en-US" dirty="0" smtClean="0"/>
              <a:t>）による観察では，数</a:t>
            </a:r>
            <a:r>
              <a:rPr lang="en-US" altLang="ja-JP" dirty="0" smtClean="0"/>
              <a:t>nm</a:t>
            </a:r>
            <a:r>
              <a:rPr lang="ja-JP" altLang="en-US" dirty="0" smtClean="0"/>
              <a:t>の幅で</a:t>
            </a:r>
            <a:r>
              <a:rPr lang="en-US" altLang="ja-JP" dirty="0" smtClean="0"/>
              <a:t>1nm</a:t>
            </a:r>
            <a:r>
              <a:rPr lang="ja-JP" altLang="en-US" dirty="0" smtClean="0"/>
              <a:t>程度の振幅で揺らいでいる．</a:t>
            </a:r>
            <a:endParaRPr kumimoji="1" lang="ja-JP" altLang="en-US" dirty="0"/>
          </a:p>
        </p:txBody>
      </p:sp>
      <p:sp>
        <p:nvSpPr>
          <p:cNvPr id="5" name="スライド番号プレースホルダ 4"/>
          <p:cNvSpPr>
            <a:spLocks noGrp="1"/>
          </p:cNvSpPr>
          <p:nvPr>
            <p:ph type="sldNum" sz="quarter" idx="12"/>
          </p:nvPr>
        </p:nvSpPr>
        <p:spPr/>
        <p:txBody>
          <a:bodyPr/>
          <a:lstStyle/>
          <a:p>
            <a:fld id="{E7E7B912-14B4-4DCE-91AB-EA512C3ECE6D}" type="slidenum">
              <a:rPr kumimoji="1" lang="ja-JP" altLang="en-US" smtClean="0"/>
              <a:pPr/>
              <a:t>2</a:t>
            </a:fld>
            <a:endParaRPr kumimoji="1" lang="ja-JP" altLang="en-US"/>
          </a:p>
        </p:txBody>
      </p:sp>
      <p:pic>
        <p:nvPicPr>
          <p:cNvPr id="6" name="Picture 3"/>
          <p:cNvPicPr>
            <a:picLocks noChangeAspect="1" noChangeArrowheads="1"/>
          </p:cNvPicPr>
          <p:nvPr/>
        </p:nvPicPr>
        <p:blipFill>
          <a:blip r:embed="rId3" cstate="print"/>
          <a:srcRect/>
          <a:stretch>
            <a:fillRect/>
          </a:stretch>
        </p:blipFill>
        <p:spPr bwMode="auto">
          <a:xfrm>
            <a:off x="4696373" y="1700808"/>
            <a:ext cx="4342708" cy="2232248"/>
          </a:xfrm>
          <a:prstGeom prst="rect">
            <a:avLst/>
          </a:prstGeom>
          <a:noFill/>
          <a:ln w="9525">
            <a:noFill/>
            <a:round/>
            <a:headEnd/>
            <a:tailEnd/>
          </a:ln>
          <a:effectLst/>
        </p:spPr>
      </p:pic>
      <p:sp>
        <p:nvSpPr>
          <p:cNvPr id="9" name="テキスト ボックス 8"/>
          <p:cNvSpPr txBox="1"/>
          <p:nvPr/>
        </p:nvSpPr>
        <p:spPr>
          <a:xfrm>
            <a:off x="3851920" y="3985319"/>
            <a:ext cx="5220072" cy="369332"/>
          </a:xfrm>
          <a:prstGeom prst="rect">
            <a:avLst/>
          </a:prstGeom>
          <a:noFill/>
        </p:spPr>
        <p:txBody>
          <a:bodyPr wrap="square" rtlCol="0">
            <a:spAutoFit/>
          </a:bodyPr>
          <a:lstStyle/>
          <a:p>
            <a:r>
              <a:rPr lang="ja-JP" altLang="en-US" b="1" dirty="0" smtClean="0"/>
              <a:t>走査型トンネル顕微鏡（</a:t>
            </a:r>
            <a:r>
              <a:rPr lang="en-US" altLang="ja-JP" b="1" dirty="0" smtClean="0"/>
              <a:t>STM</a:t>
            </a:r>
            <a:r>
              <a:rPr lang="ja-JP" altLang="en-US" b="1" dirty="0" smtClean="0"/>
              <a:t>）</a:t>
            </a:r>
            <a:r>
              <a:rPr kumimoji="1" lang="ja-JP" altLang="en-US" b="1" dirty="0" smtClean="0"/>
              <a:t>によるリップルの観察</a:t>
            </a:r>
            <a:endParaRPr kumimoji="1" lang="ja-JP" altLang="en-US" b="1" dirty="0"/>
          </a:p>
        </p:txBody>
      </p:sp>
      <p:sp>
        <p:nvSpPr>
          <p:cNvPr id="10" name="テキスト ボックス 9"/>
          <p:cNvSpPr txBox="1"/>
          <p:nvPr/>
        </p:nvSpPr>
        <p:spPr>
          <a:xfrm>
            <a:off x="4716016" y="4345359"/>
            <a:ext cx="4248472" cy="307777"/>
          </a:xfrm>
          <a:prstGeom prst="rect">
            <a:avLst/>
          </a:prstGeom>
          <a:noFill/>
        </p:spPr>
        <p:txBody>
          <a:bodyPr wrap="square" rtlCol="0">
            <a:spAutoFit/>
          </a:bodyPr>
          <a:lstStyle/>
          <a:p>
            <a:r>
              <a:rPr kumimoji="1" lang="en-US" altLang="ja-JP" sz="1400" dirty="0" err="1" smtClean="0"/>
              <a:t>E.Stolyarova</a:t>
            </a:r>
            <a:r>
              <a:rPr kumimoji="1" lang="en-US" altLang="ja-JP" sz="1400" dirty="0" smtClean="0"/>
              <a:t> </a:t>
            </a:r>
            <a:r>
              <a:rPr kumimoji="1" lang="en-US" altLang="ja-JP" sz="1400" i="1" dirty="0" smtClean="0"/>
              <a:t>et al</a:t>
            </a:r>
            <a:r>
              <a:rPr kumimoji="1" lang="en-US" altLang="ja-JP" sz="1400" dirty="0" smtClean="0"/>
              <a:t>., Proc. Nat. Acad. Sci. 104, 9209(2007)</a:t>
            </a:r>
            <a:endParaRPr kumimoji="1" lang="ja-JP" altLang="en-US" sz="1400" dirty="0"/>
          </a:p>
        </p:txBody>
      </p:sp>
      <p:sp>
        <p:nvSpPr>
          <p:cNvPr id="11" name="角丸四角形 10"/>
          <p:cNvSpPr/>
          <p:nvPr/>
        </p:nvSpPr>
        <p:spPr>
          <a:xfrm>
            <a:off x="107504" y="980728"/>
            <a:ext cx="8964488" cy="396044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1"/>
          <p:cNvPicPr>
            <a:picLocks noChangeAspect="1" noChangeArrowheads="1"/>
          </p:cNvPicPr>
          <p:nvPr/>
        </p:nvPicPr>
        <p:blipFill>
          <a:blip r:embed="rId4" cstate="print"/>
          <a:srcRect/>
          <a:stretch>
            <a:fillRect/>
          </a:stretch>
        </p:blipFill>
        <p:spPr bwMode="auto">
          <a:xfrm>
            <a:off x="199821" y="1916832"/>
            <a:ext cx="4365531" cy="1656184"/>
          </a:xfrm>
          <a:prstGeom prst="rect">
            <a:avLst/>
          </a:prstGeom>
          <a:noFill/>
          <a:ln w="9525">
            <a:noFill/>
            <a:miter lim="800000"/>
            <a:headEnd/>
            <a:tailEnd/>
          </a:ln>
        </p:spPr>
      </p:pic>
      <p:sp>
        <p:nvSpPr>
          <p:cNvPr id="13" name="テキスト ボックス 12"/>
          <p:cNvSpPr txBox="1"/>
          <p:nvPr/>
        </p:nvSpPr>
        <p:spPr>
          <a:xfrm>
            <a:off x="683568" y="1196752"/>
            <a:ext cx="2808312" cy="369332"/>
          </a:xfrm>
          <a:prstGeom prst="rect">
            <a:avLst/>
          </a:prstGeom>
          <a:noFill/>
        </p:spPr>
        <p:txBody>
          <a:bodyPr wrap="square" rtlCol="0">
            <a:spAutoFit/>
          </a:bodyPr>
          <a:lstStyle/>
          <a:p>
            <a:r>
              <a:rPr kumimoji="1" lang="ja-JP" altLang="en-US" b="1" dirty="0" smtClean="0"/>
              <a:t>グラフェンの表面イメージ</a:t>
            </a:r>
            <a:endParaRPr kumimoji="1" lang="ja-JP" altLang="en-US" b="1" dirty="0"/>
          </a:p>
        </p:txBody>
      </p:sp>
      <p:sp>
        <p:nvSpPr>
          <p:cNvPr id="14" name="テキスト ボックス 13"/>
          <p:cNvSpPr txBox="1"/>
          <p:nvPr/>
        </p:nvSpPr>
        <p:spPr>
          <a:xfrm>
            <a:off x="827584" y="1537047"/>
            <a:ext cx="4248472" cy="307777"/>
          </a:xfrm>
          <a:prstGeom prst="rect">
            <a:avLst/>
          </a:prstGeom>
          <a:noFill/>
        </p:spPr>
        <p:txBody>
          <a:bodyPr wrap="square" rtlCol="0">
            <a:spAutoFit/>
          </a:bodyPr>
          <a:lstStyle/>
          <a:p>
            <a:r>
              <a:rPr kumimoji="1" lang="en-US" altLang="ja-JP" sz="1400" dirty="0" smtClean="0"/>
              <a:t>J. C. Meyer </a:t>
            </a:r>
            <a:r>
              <a:rPr kumimoji="1" lang="en-US" altLang="ja-JP" sz="1400" i="1" dirty="0" smtClean="0"/>
              <a:t>et al</a:t>
            </a:r>
            <a:r>
              <a:rPr kumimoji="1" lang="en-US" altLang="ja-JP" sz="1400" dirty="0" smtClean="0"/>
              <a:t>., Nature. 446, 60(2007)</a:t>
            </a:r>
            <a:endParaRPr kumimoji="1" lang="ja-JP" altLang="en-US"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2.bmp"/>
          <p:cNvPicPr>
            <a:picLocks noChangeAspect="1"/>
          </p:cNvPicPr>
          <p:nvPr/>
        </p:nvPicPr>
        <p:blipFill>
          <a:blip r:embed="rId3" cstate="print"/>
          <a:stretch>
            <a:fillRect/>
          </a:stretch>
        </p:blipFill>
        <p:spPr>
          <a:xfrm>
            <a:off x="987167" y="1052736"/>
            <a:ext cx="6825192" cy="4313437"/>
          </a:xfrm>
          <a:prstGeom prst="rect">
            <a:avLst/>
          </a:prstGeom>
        </p:spPr>
      </p:pic>
      <p:sp>
        <p:nvSpPr>
          <p:cNvPr id="26" name="テキスト ボックス 25"/>
          <p:cNvSpPr txBox="1"/>
          <p:nvPr/>
        </p:nvSpPr>
        <p:spPr>
          <a:xfrm>
            <a:off x="5796136" y="1484784"/>
            <a:ext cx="1368152" cy="369332"/>
          </a:xfrm>
          <a:prstGeom prst="rect">
            <a:avLst/>
          </a:prstGeom>
          <a:noFill/>
        </p:spPr>
        <p:txBody>
          <a:bodyPr wrap="square" rtlCol="0">
            <a:spAutoFit/>
          </a:bodyPr>
          <a:lstStyle/>
          <a:p>
            <a:r>
              <a:rPr kumimoji="1" lang="ja-JP" altLang="en-US" dirty="0" smtClean="0"/>
              <a:t>実験データ</a:t>
            </a:r>
            <a:endParaRPr kumimoji="1" lang="ja-JP" altLang="en-US" dirty="0"/>
          </a:p>
        </p:txBody>
      </p:sp>
      <p:pic>
        <p:nvPicPr>
          <p:cNvPr id="27" name="Picture 2" descr="$|n|^{-3/2}$"/>
          <p:cNvPicPr>
            <a:picLocks noChangeAspect="1" noChangeArrowheads="1"/>
          </p:cNvPicPr>
          <p:nvPr/>
        </p:nvPicPr>
        <p:blipFill>
          <a:blip r:embed="rId4" cstate="print"/>
          <a:srcRect/>
          <a:stretch>
            <a:fillRect/>
          </a:stretch>
        </p:blipFill>
        <p:spPr bwMode="auto">
          <a:xfrm>
            <a:off x="5868144" y="1926124"/>
            <a:ext cx="693627" cy="288032"/>
          </a:xfrm>
          <a:prstGeom prst="rect">
            <a:avLst/>
          </a:prstGeom>
          <a:noFill/>
        </p:spPr>
      </p:pic>
      <p:sp>
        <p:nvSpPr>
          <p:cNvPr id="28" name="テキスト ボックス 27"/>
          <p:cNvSpPr txBox="1"/>
          <p:nvPr/>
        </p:nvSpPr>
        <p:spPr>
          <a:xfrm>
            <a:off x="6489763" y="1916832"/>
            <a:ext cx="1368152" cy="369332"/>
          </a:xfrm>
          <a:prstGeom prst="rect">
            <a:avLst/>
          </a:prstGeom>
          <a:noFill/>
        </p:spPr>
        <p:txBody>
          <a:bodyPr wrap="square" rtlCol="0">
            <a:spAutoFit/>
          </a:bodyPr>
          <a:lstStyle/>
          <a:p>
            <a:r>
              <a:rPr lang="ja-JP" altLang="en-US" dirty="0" smtClean="0"/>
              <a:t>依存性</a:t>
            </a:r>
            <a:endParaRPr kumimoji="1" lang="ja-JP" altLang="en-US" dirty="0"/>
          </a:p>
        </p:txBody>
      </p:sp>
      <p:sp>
        <p:nvSpPr>
          <p:cNvPr id="30" name="テキスト ボックス 29"/>
          <p:cNvSpPr txBox="1"/>
          <p:nvPr/>
        </p:nvSpPr>
        <p:spPr>
          <a:xfrm>
            <a:off x="6804248" y="2339588"/>
            <a:ext cx="936104" cy="369332"/>
          </a:xfrm>
          <a:prstGeom prst="rect">
            <a:avLst/>
          </a:prstGeom>
          <a:noFill/>
        </p:spPr>
        <p:txBody>
          <a:bodyPr wrap="square" rtlCol="0">
            <a:spAutoFit/>
          </a:bodyPr>
          <a:lstStyle/>
          <a:p>
            <a:r>
              <a:rPr lang="ja-JP" altLang="en-US" dirty="0" smtClean="0"/>
              <a:t>依存性</a:t>
            </a:r>
            <a:endParaRPr kumimoji="1" lang="ja-JP" altLang="en-US" dirty="0"/>
          </a:p>
        </p:txBody>
      </p:sp>
      <p:pic>
        <p:nvPicPr>
          <p:cNvPr id="57350" name="Picture 6" descr="$\Delta \rho(n,\theta,B_{\parallel})=aB_{\parallel}^{2}$"/>
          <p:cNvPicPr>
            <a:picLocks noChangeAspect="1" noChangeArrowheads="1"/>
          </p:cNvPicPr>
          <p:nvPr/>
        </p:nvPicPr>
        <p:blipFill>
          <a:blip r:embed="rId5" cstate="print"/>
          <a:srcRect/>
          <a:stretch>
            <a:fillRect/>
          </a:stretch>
        </p:blipFill>
        <p:spPr bwMode="auto">
          <a:xfrm>
            <a:off x="179512" y="5814556"/>
            <a:ext cx="2566045" cy="416517"/>
          </a:xfrm>
          <a:prstGeom prst="rect">
            <a:avLst/>
          </a:prstGeom>
          <a:noFill/>
        </p:spPr>
      </p:pic>
      <p:sp>
        <p:nvSpPr>
          <p:cNvPr id="35" name="テキスト ボックス 34"/>
          <p:cNvSpPr txBox="1"/>
          <p:nvPr/>
        </p:nvSpPr>
        <p:spPr>
          <a:xfrm>
            <a:off x="2699792" y="5805264"/>
            <a:ext cx="6732240" cy="369332"/>
          </a:xfrm>
          <a:prstGeom prst="rect">
            <a:avLst/>
          </a:prstGeom>
          <a:noFill/>
        </p:spPr>
        <p:txBody>
          <a:bodyPr wrap="square" rtlCol="0">
            <a:spAutoFit/>
          </a:bodyPr>
          <a:lstStyle/>
          <a:p>
            <a:r>
              <a:rPr kumimoji="1" lang="ja-JP" altLang="en-US" dirty="0" smtClean="0"/>
              <a:t>として係数　 のキャリア密度依存性をフィッティングして比較</a:t>
            </a:r>
            <a:r>
              <a:rPr lang="ja-JP" altLang="en-US" dirty="0" smtClean="0"/>
              <a:t>する</a:t>
            </a:r>
            <a:r>
              <a:rPr kumimoji="1" lang="ja-JP" altLang="en-US" dirty="0" smtClean="0"/>
              <a:t>．</a:t>
            </a:r>
            <a:endParaRPr kumimoji="1" lang="ja-JP" altLang="en-US" dirty="0"/>
          </a:p>
        </p:txBody>
      </p:sp>
      <p:pic>
        <p:nvPicPr>
          <p:cNvPr id="57352" name="Picture 8" descr="$a$"/>
          <p:cNvPicPr>
            <a:picLocks noChangeAspect="1" noChangeArrowheads="1"/>
          </p:cNvPicPr>
          <p:nvPr/>
        </p:nvPicPr>
        <p:blipFill>
          <a:blip r:embed="rId6" cstate="print"/>
          <a:srcRect/>
          <a:stretch>
            <a:fillRect/>
          </a:stretch>
        </p:blipFill>
        <p:spPr bwMode="auto">
          <a:xfrm>
            <a:off x="3814961" y="5931138"/>
            <a:ext cx="180975" cy="171450"/>
          </a:xfrm>
          <a:prstGeom prst="rect">
            <a:avLst/>
          </a:prstGeom>
          <a:noFill/>
        </p:spPr>
      </p:pic>
      <p:sp>
        <p:nvSpPr>
          <p:cNvPr id="38" name="スライド番号プレースホルダ 37"/>
          <p:cNvSpPr>
            <a:spLocks noGrp="1"/>
          </p:cNvSpPr>
          <p:nvPr>
            <p:ph type="sldNum" sz="quarter" idx="12"/>
          </p:nvPr>
        </p:nvSpPr>
        <p:spPr/>
        <p:txBody>
          <a:bodyPr/>
          <a:lstStyle/>
          <a:p>
            <a:fld id="{E7E7B912-14B4-4DCE-91AB-EA512C3ECE6D}" type="slidenum">
              <a:rPr kumimoji="1" lang="ja-JP" altLang="en-US" smtClean="0"/>
              <a:pPr/>
              <a:t>20</a:t>
            </a:fld>
            <a:endParaRPr kumimoji="1" lang="ja-JP" altLang="en-US"/>
          </a:p>
        </p:txBody>
      </p:sp>
      <p:pic>
        <p:nvPicPr>
          <p:cNvPr id="17" name="Picture 4" descr="$ F(\frac {3}{2},2;-|n|)$"/>
          <p:cNvPicPr>
            <a:picLocks noChangeAspect="1" noChangeArrowheads="1"/>
          </p:cNvPicPr>
          <p:nvPr/>
        </p:nvPicPr>
        <p:blipFill>
          <a:blip r:embed="rId7" cstate="print"/>
          <a:srcRect/>
          <a:stretch>
            <a:fillRect/>
          </a:stretch>
        </p:blipFill>
        <p:spPr bwMode="auto">
          <a:xfrm>
            <a:off x="5724129" y="2374596"/>
            <a:ext cx="1152128" cy="262315"/>
          </a:xfrm>
          <a:prstGeom prst="rect">
            <a:avLst/>
          </a:prstGeom>
          <a:noFill/>
        </p:spPr>
      </p:pic>
      <p:pic>
        <p:nvPicPr>
          <p:cNvPr id="18" name="Picture 8" descr="$\displaystyle a[\Omega /{\rm T}^2]$"/>
          <p:cNvPicPr>
            <a:picLocks noChangeAspect="1" noChangeArrowheads="1"/>
          </p:cNvPicPr>
          <p:nvPr/>
        </p:nvPicPr>
        <p:blipFill>
          <a:blip r:embed="rId8" cstate="print"/>
          <a:srcRect/>
          <a:stretch>
            <a:fillRect/>
          </a:stretch>
        </p:blipFill>
        <p:spPr bwMode="auto">
          <a:xfrm rot="-5400000">
            <a:off x="13766" y="2839988"/>
            <a:ext cx="1304925" cy="466726"/>
          </a:xfrm>
          <a:prstGeom prst="rect">
            <a:avLst/>
          </a:prstGeom>
          <a:noFill/>
        </p:spPr>
      </p:pic>
      <p:pic>
        <p:nvPicPr>
          <p:cNvPr id="19" name="Picture 6" descr="$\displaystyle n[10^{12}{\rm cm}^{-2}]$"/>
          <p:cNvPicPr>
            <a:picLocks noChangeAspect="1" noChangeArrowheads="1"/>
          </p:cNvPicPr>
          <p:nvPr/>
        </p:nvPicPr>
        <p:blipFill>
          <a:blip r:embed="rId9" cstate="print"/>
          <a:srcRect/>
          <a:stretch>
            <a:fillRect/>
          </a:stretch>
        </p:blipFill>
        <p:spPr bwMode="auto">
          <a:xfrm>
            <a:off x="4067944" y="5445224"/>
            <a:ext cx="1368152" cy="310368"/>
          </a:xfrm>
          <a:prstGeom prst="rect">
            <a:avLst/>
          </a:prstGeom>
          <a:noFill/>
        </p:spPr>
      </p:pic>
      <p:sp>
        <p:nvSpPr>
          <p:cNvPr id="20" name="テキスト ボックス 19"/>
          <p:cNvSpPr txBox="1"/>
          <p:nvPr/>
        </p:nvSpPr>
        <p:spPr>
          <a:xfrm>
            <a:off x="395536" y="332656"/>
            <a:ext cx="8748464" cy="646331"/>
          </a:xfrm>
          <a:prstGeom prst="rect">
            <a:avLst/>
          </a:prstGeom>
          <a:noFill/>
        </p:spPr>
        <p:txBody>
          <a:bodyPr wrap="square" rtlCol="0">
            <a:spAutoFit/>
          </a:bodyPr>
          <a:lstStyle/>
          <a:p>
            <a:r>
              <a:rPr lang="ja-JP" altLang="en-US" sz="3600" dirty="0" smtClean="0"/>
              <a:t>９</a:t>
            </a:r>
            <a:r>
              <a:rPr kumimoji="1" lang="ja-JP" altLang="en-US" sz="3600" dirty="0" smtClean="0"/>
              <a:t>．実験データとの比較</a:t>
            </a:r>
            <a:endParaRPr kumimoji="1" lang="en-US" altLang="ja-JP" sz="3600" dirty="0" smtClean="0"/>
          </a:p>
        </p:txBody>
      </p:sp>
      <p:sp>
        <p:nvSpPr>
          <p:cNvPr id="16" name="テキスト ボックス 15"/>
          <p:cNvSpPr txBox="1"/>
          <p:nvPr/>
        </p:nvSpPr>
        <p:spPr>
          <a:xfrm>
            <a:off x="179512" y="6237312"/>
            <a:ext cx="8496944" cy="646331"/>
          </a:xfrm>
          <a:prstGeom prst="rect">
            <a:avLst/>
          </a:prstGeom>
          <a:noFill/>
        </p:spPr>
        <p:txBody>
          <a:bodyPr wrap="square" rtlCol="0">
            <a:spAutoFit/>
          </a:bodyPr>
          <a:lstStyle/>
          <a:p>
            <a:r>
              <a:rPr kumimoji="1" lang="ja-JP" altLang="en-US" dirty="0" smtClean="0"/>
              <a:t>実験データ：第</a:t>
            </a:r>
            <a:r>
              <a:rPr kumimoji="1" lang="en-US" altLang="ja-JP" dirty="0" smtClean="0"/>
              <a:t>67</a:t>
            </a:r>
            <a:r>
              <a:rPr kumimoji="1" lang="ja-JP" altLang="en-US" dirty="0" smtClean="0"/>
              <a:t>回年次</a:t>
            </a:r>
            <a:r>
              <a:rPr kumimoji="1" lang="ja-JP" altLang="en-US" dirty="0" smtClean="0"/>
              <a:t>大会（</a:t>
            </a:r>
            <a:r>
              <a:rPr kumimoji="1" lang="en-US" altLang="ja-JP" dirty="0" smtClean="0"/>
              <a:t>2012</a:t>
            </a:r>
            <a:r>
              <a:rPr kumimoji="1" lang="ja-JP" altLang="en-US" dirty="0" smtClean="0"/>
              <a:t>年）</a:t>
            </a:r>
            <a:r>
              <a:rPr kumimoji="1" lang="ja-JP" altLang="en-US" dirty="0" smtClean="0"/>
              <a:t>　</a:t>
            </a:r>
            <a:r>
              <a:rPr kumimoji="1" lang="en-US" altLang="ja-JP" dirty="0" smtClean="0"/>
              <a:t>25aSB</a:t>
            </a:r>
            <a:r>
              <a:rPr kumimoji="1" lang="ja-JP" altLang="en-US" dirty="0" smtClean="0"/>
              <a:t>　平行磁場下のグラフェンの磁気抵抗</a:t>
            </a:r>
            <a:endParaRPr kumimoji="1" lang="en-US" altLang="ja-JP" dirty="0" smtClean="0"/>
          </a:p>
          <a:p>
            <a:r>
              <a:rPr lang="ja-JP" altLang="en-US" dirty="0" smtClean="0"/>
              <a:t>　　　　　　　　中大理工　</a:t>
            </a:r>
            <a:r>
              <a:rPr kumimoji="1" lang="ja-JP" altLang="en-US" dirty="0" smtClean="0"/>
              <a:t>白石沙代</a:t>
            </a:r>
            <a:r>
              <a:rPr lang="ja-JP" altLang="en-US" dirty="0" smtClean="0"/>
              <a:t>，佐野和也，根間浩史，若林淳一　</a:t>
            </a:r>
            <a:r>
              <a:rPr kumimoji="1" lang="ja-JP" altLang="en-US" dirty="0" smtClean="0"/>
              <a:t>より　</a:t>
            </a:r>
            <a:endParaRPr kumimoji="1" lang="ja-JP" alt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2.bmp"/>
          <p:cNvPicPr>
            <a:picLocks noChangeAspect="1"/>
          </p:cNvPicPr>
          <p:nvPr/>
        </p:nvPicPr>
        <p:blipFill>
          <a:blip r:embed="rId3" cstate="print"/>
          <a:stretch>
            <a:fillRect/>
          </a:stretch>
        </p:blipFill>
        <p:spPr>
          <a:xfrm>
            <a:off x="987168" y="1061180"/>
            <a:ext cx="6825190" cy="4296549"/>
          </a:xfrm>
          <a:prstGeom prst="rect">
            <a:avLst/>
          </a:prstGeom>
        </p:spPr>
      </p:pic>
      <p:sp>
        <p:nvSpPr>
          <p:cNvPr id="26" name="テキスト ボックス 25"/>
          <p:cNvSpPr txBox="1"/>
          <p:nvPr/>
        </p:nvSpPr>
        <p:spPr>
          <a:xfrm>
            <a:off x="6228184" y="1268760"/>
            <a:ext cx="1368152" cy="369332"/>
          </a:xfrm>
          <a:prstGeom prst="rect">
            <a:avLst/>
          </a:prstGeom>
          <a:noFill/>
        </p:spPr>
        <p:txBody>
          <a:bodyPr wrap="square" rtlCol="0">
            <a:spAutoFit/>
          </a:bodyPr>
          <a:lstStyle/>
          <a:p>
            <a:r>
              <a:rPr kumimoji="1" lang="ja-JP" altLang="en-US" dirty="0" smtClean="0"/>
              <a:t>実験データ</a:t>
            </a:r>
            <a:endParaRPr kumimoji="1" lang="ja-JP" altLang="en-US" dirty="0"/>
          </a:p>
        </p:txBody>
      </p:sp>
      <p:sp useBgFill="1">
        <p:nvSpPr>
          <p:cNvPr id="28" name="テキスト ボックス 27"/>
          <p:cNvSpPr txBox="1"/>
          <p:nvPr/>
        </p:nvSpPr>
        <p:spPr>
          <a:xfrm>
            <a:off x="7065826" y="1763524"/>
            <a:ext cx="1368152" cy="369332"/>
          </a:xfrm>
          <a:prstGeom prst="rect">
            <a:avLst/>
          </a:prstGeom>
        </p:spPr>
        <p:txBody>
          <a:bodyPr wrap="square" rtlCol="0">
            <a:spAutoFit/>
          </a:bodyPr>
          <a:lstStyle/>
          <a:p>
            <a:r>
              <a:rPr lang="ja-JP" altLang="en-US" dirty="0" smtClean="0"/>
              <a:t>依存性</a:t>
            </a:r>
            <a:endParaRPr kumimoji="1" lang="ja-JP" altLang="en-US" dirty="0"/>
          </a:p>
        </p:txBody>
      </p:sp>
      <p:sp useBgFill="1">
        <p:nvSpPr>
          <p:cNvPr id="30" name="テキスト ボックス 29"/>
          <p:cNvSpPr txBox="1"/>
          <p:nvPr/>
        </p:nvSpPr>
        <p:spPr>
          <a:xfrm>
            <a:off x="7380311" y="2123564"/>
            <a:ext cx="936104" cy="369332"/>
          </a:xfrm>
          <a:prstGeom prst="rect">
            <a:avLst/>
          </a:prstGeom>
        </p:spPr>
        <p:txBody>
          <a:bodyPr wrap="square" rtlCol="0">
            <a:spAutoFit/>
          </a:bodyPr>
          <a:lstStyle/>
          <a:p>
            <a:r>
              <a:rPr lang="ja-JP" altLang="en-US" dirty="0" smtClean="0"/>
              <a:t>依存性</a:t>
            </a:r>
            <a:endParaRPr kumimoji="1" lang="ja-JP" altLang="en-US" dirty="0"/>
          </a:p>
        </p:txBody>
      </p:sp>
      <p:sp>
        <p:nvSpPr>
          <p:cNvPr id="38" name="スライド番号プレースホルダ 37"/>
          <p:cNvSpPr>
            <a:spLocks noGrp="1"/>
          </p:cNvSpPr>
          <p:nvPr>
            <p:ph type="sldNum" sz="quarter" idx="12"/>
          </p:nvPr>
        </p:nvSpPr>
        <p:spPr/>
        <p:txBody>
          <a:bodyPr/>
          <a:lstStyle/>
          <a:p>
            <a:fld id="{E7E7B912-14B4-4DCE-91AB-EA512C3ECE6D}" type="slidenum">
              <a:rPr kumimoji="1" lang="ja-JP" altLang="en-US" smtClean="0"/>
              <a:pPr/>
              <a:t>21</a:t>
            </a:fld>
            <a:endParaRPr kumimoji="1" lang="ja-JP" altLang="en-US"/>
          </a:p>
        </p:txBody>
      </p:sp>
      <p:pic>
        <p:nvPicPr>
          <p:cNvPr id="17" name="Picture 4" descr="$ F(\frac {3}{2},2;-|n|)$"/>
          <p:cNvPicPr>
            <a:picLocks noChangeAspect="1" noChangeArrowheads="1"/>
          </p:cNvPicPr>
          <p:nvPr/>
        </p:nvPicPr>
        <p:blipFill>
          <a:blip r:embed="rId4" cstate="print"/>
          <a:srcRect/>
          <a:stretch>
            <a:fillRect/>
          </a:stretch>
        </p:blipFill>
        <p:spPr bwMode="auto">
          <a:xfrm>
            <a:off x="6300192" y="2204864"/>
            <a:ext cx="1152128" cy="262315"/>
          </a:xfrm>
          <a:prstGeom prst="rect">
            <a:avLst/>
          </a:prstGeom>
          <a:noFill/>
        </p:spPr>
      </p:pic>
      <p:pic>
        <p:nvPicPr>
          <p:cNvPr id="18" name="Picture 8" descr="$\displaystyle a[\Omega /{\rm T}^2]$"/>
          <p:cNvPicPr>
            <a:picLocks noChangeAspect="1" noChangeArrowheads="1"/>
          </p:cNvPicPr>
          <p:nvPr/>
        </p:nvPicPr>
        <p:blipFill>
          <a:blip r:embed="rId5" cstate="print"/>
          <a:srcRect/>
          <a:stretch>
            <a:fillRect/>
          </a:stretch>
        </p:blipFill>
        <p:spPr bwMode="auto">
          <a:xfrm rot="-5400000">
            <a:off x="13766" y="2839988"/>
            <a:ext cx="1304925" cy="466726"/>
          </a:xfrm>
          <a:prstGeom prst="rect">
            <a:avLst/>
          </a:prstGeom>
          <a:noFill/>
        </p:spPr>
      </p:pic>
      <p:pic>
        <p:nvPicPr>
          <p:cNvPr id="19" name="Picture 6" descr="$\displaystyle n[10^{12}{\rm cm}^{-2}]$"/>
          <p:cNvPicPr>
            <a:picLocks noChangeAspect="1" noChangeArrowheads="1"/>
          </p:cNvPicPr>
          <p:nvPr/>
        </p:nvPicPr>
        <p:blipFill>
          <a:blip r:embed="rId6" cstate="print"/>
          <a:srcRect/>
          <a:stretch>
            <a:fillRect/>
          </a:stretch>
        </p:blipFill>
        <p:spPr bwMode="auto">
          <a:xfrm>
            <a:off x="4067944" y="5445224"/>
            <a:ext cx="1368152" cy="310368"/>
          </a:xfrm>
          <a:prstGeom prst="rect">
            <a:avLst/>
          </a:prstGeom>
          <a:noFill/>
        </p:spPr>
      </p:pic>
      <p:sp>
        <p:nvSpPr>
          <p:cNvPr id="20" name="テキスト ボックス 19"/>
          <p:cNvSpPr txBox="1"/>
          <p:nvPr/>
        </p:nvSpPr>
        <p:spPr>
          <a:xfrm>
            <a:off x="395536" y="332656"/>
            <a:ext cx="8748464" cy="646331"/>
          </a:xfrm>
          <a:prstGeom prst="rect">
            <a:avLst/>
          </a:prstGeom>
          <a:noFill/>
        </p:spPr>
        <p:txBody>
          <a:bodyPr wrap="square" rtlCol="0">
            <a:spAutoFit/>
          </a:bodyPr>
          <a:lstStyle/>
          <a:p>
            <a:r>
              <a:rPr lang="ja-JP" altLang="en-US" sz="3600" dirty="0" smtClean="0"/>
              <a:t>９</a:t>
            </a:r>
            <a:r>
              <a:rPr kumimoji="1" lang="ja-JP" altLang="en-US" sz="3600" dirty="0" smtClean="0"/>
              <a:t>．実験データとの比較</a:t>
            </a:r>
            <a:endParaRPr kumimoji="1" lang="en-US" altLang="ja-JP" sz="3600" dirty="0" smtClean="0"/>
          </a:p>
        </p:txBody>
      </p:sp>
      <p:pic>
        <p:nvPicPr>
          <p:cNvPr id="27" name="Picture 2" descr="$|n|^{-3/2}$"/>
          <p:cNvPicPr>
            <a:picLocks noChangeAspect="1" noChangeArrowheads="1"/>
          </p:cNvPicPr>
          <p:nvPr/>
        </p:nvPicPr>
        <p:blipFill>
          <a:blip r:embed="rId7" cstate="print"/>
          <a:srcRect/>
          <a:stretch>
            <a:fillRect/>
          </a:stretch>
        </p:blipFill>
        <p:spPr bwMode="auto">
          <a:xfrm>
            <a:off x="6372200" y="1772816"/>
            <a:ext cx="693627" cy="288032"/>
          </a:xfrm>
          <a:prstGeom prst="rect">
            <a:avLst/>
          </a:prstGeom>
          <a:noFill/>
        </p:spPr>
      </p:pic>
      <p:sp>
        <p:nvSpPr>
          <p:cNvPr id="16" name="テキスト ボックス 15"/>
          <p:cNvSpPr txBox="1"/>
          <p:nvPr/>
        </p:nvSpPr>
        <p:spPr>
          <a:xfrm>
            <a:off x="395536" y="5734997"/>
            <a:ext cx="7920880" cy="646331"/>
          </a:xfrm>
          <a:prstGeom prst="rect">
            <a:avLst/>
          </a:prstGeom>
          <a:noFill/>
        </p:spPr>
        <p:txBody>
          <a:bodyPr wrap="square" rtlCol="0">
            <a:spAutoFit/>
          </a:bodyPr>
          <a:lstStyle/>
          <a:p>
            <a:r>
              <a:rPr kumimoji="1" lang="ja-JP" altLang="en-US" dirty="0" smtClean="0"/>
              <a:t>低キャリア密度領域を拡大して比較する．</a:t>
            </a:r>
            <a:endParaRPr kumimoji="1" lang="en-US" altLang="ja-JP" dirty="0" smtClean="0"/>
          </a:p>
          <a:p>
            <a:r>
              <a:rPr lang="ja-JP" altLang="en-US" dirty="0" smtClean="0"/>
              <a:t>電荷中性点（ 　　　　）近傍を含めた全領域でのフィッティングを行うことができた．</a:t>
            </a:r>
            <a:endParaRPr kumimoji="1" lang="ja-JP" altLang="en-US" dirty="0"/>
          </a:p>
        </p:txBody>
      </p:sp>
      <p:pic>
        <p:nvPicPr>
          <p:cNvPr id="22" name="Picture 2" descr="$n=0$"/>
          <p:cNvPicPr>
            <a:picLocks noChangeAspect="1" noChangeArrowheads="1"/>
          </p:cNvPicPr>
          <p:nvPr/>
        </p:nvPicPr>
        <p:blipFill>
          <a:blip r:embed="rId8" cstate="print"/>
          <a:srcRect/>
          <a:stretch>
            <a:fillRect/>
          </a:stretch>
        </p:blipFill>
        <p:spPr bwMode="auto">
          <a:xfrm>
            <a:off x="1763688" y="6095037"/>
            <a:ext cx="573410" cy="163832"/>
          </a:xfrm>
          <a:prstGeom prst="rect">
            <a:avLst/>
          </a:prstGeom>
          <a:noFill/>
        </p:spPr>
      </p:pic>
      <p:sp useBgFill="1">
        <p:nvSpPr>
          <p:cNvPr id="15" name="テキスト ボックス 14"/>
          <p:cNvSpPr txBox="1"/>
          <p:nvPr/>
        </p:nvSpPr>
        <p:spPr>
          <a:xfrm>
            <a:off x="6300192" y="2555612"/>
            <a:ext cx="1368152" cy="369332"/>
          </a:xfrm>
          <a:prstGeom prst="rect">
            <a:avLst/>
          </a:prstGeom>
        </p:spPr>
        <p:txBody>
          <a:bodyPr wrap="square" rtlCol="0">
            <a:spAutoFit/>
          </a:bodyPr>
          <a:lstStyle/>
          <a:p>
            <a:r>
              <a:rPr lang="ja-JP" altLang="en-US" dirty="0" smtClean="0"/>
              <a:t>線形依存性</a:t>
            </a:r>
            <a:endParaRPr kumimoji="1" lang="ja-JP" altLang="en-US" dirty="0"/>
          </a:p>
        </p:txBody>
      </p:sp>
      <p:sp>
        <p:nvSpPr>
          <p:cNvPr id="23" name="テキスト ボックス 22"/>
          <p:cNvSpPr txBox="1"/>
          <p:nvPr/>
        </p:nvSpPr>
        <p:spPr>
          <a:xfrm>
            <a:off x="179512" y="6237312"/>
            <a:ext cx="8496944" cy="646331"/>
          </a:xfrm>
          <a:prstGeom prst="rect">
            <a:avLst/>
          </a:prstGeom>
          <a:noFill/>
        </p:spPr>
        <p:txBody>
          <a:bodyPr wrap="square" rtlCol="0">
            <a:spAutoFit/>
          </a:bodyPr>
          <a:lstStyle/>
          <a:p>
            <a:r>
              <a:rPr kumimoji="1" lang="ja-JP" altLang="en-US" dirty="0" smtClean="0"/>
              <a:t>実験データ：第</a:t>
            </a:r>
            <a:r>
              <a:rPr kumimoji="1" lang="en-US" altLang="ja-JP" dirty="0" smtClean="0"/>
              <a:t>67</a:t>
            </a:r>
            <a:r>
              <a:rPr kumimoji="1" lang="ja-JP" altLang="en-US" dirty="0" smtClean="0"/>
              <a:t>回年次</a:t>
            </a:r>
            <a:r>
              <a:rPr kumimoji="1" lang="ja-JP" altLang="en-US" dirty="0" smtClean="0"/>
              <a:t>大会（</a:t>
            </a:r>
            <a:r>
              <a:rPr kumimoji="1" lang="en-US" altLang="ja-JP" dirty="0" smtClean="0"/>
              <a:t>2012</a:t>
            </a:r>
            <a:r>
              <a:rPr kumimoji="1" lang="ja-JP" altLang="en-US" dirty="0" smtClean="0"/>
              <a:t>年）</a:t>
            </a:r>
            <a:r>
              <a:rPr kumimoji="1" lang="ja-JP" altLang="en-US" dirty="0" smtClean="0"/>
              <a:t>　</a:t>
            </a:r>
            <a:r>
              <a:rPr kumimoji="1" lang="en-US" altLang="ja-JP" dirty="0" smtClean="0"/>
              <a:t>25aSB</a:t>
            </a:r>
            <a:r>
              <a:rPr kumimoji="1" lang="ja-JP" altLang="en-US" dirty="0" smtClean="0"/>
              <a:t>　平行磁場下のグラフェンの磁気抵抗</a:t>
            </a:r>
            <a:endParaRPr kumimoji="1" lang="en-US" altLang="ja-JP" dirty="0" smtClean="0"/>
          </a:p>
          <a:p>
            <a:r>
              <a:rPr lang="ja-JP" altLang="en-US" dirty="0" smtClean="0"/>
              <a:t>　　　　　　　　中大理工　</a:t>
            </a:r>
            <a:r>
              <a:rPr kumimoji="1" lang="ja-JP" altLang="en-US" dirty="0" smtClean="0"/>
              <a:t>白石沙代</a:t>
            </a:r>
            <a:r>
              <a:rPr lang="ja-JP" altLang="en-US" dirty="0" smtClean="0"/>
              <a:t>，佐野和也，根間浩史，若林淳一　</a:t>
            </a:r>
            <a:r>
              <a:rPr kumimoji="1" lang="ja-JP" altLang="en-US" dirty="0" smtClean="0"/>
              <a:t>より　</a:t>
            </a:r>
            <a:endParaRPr kumimoji="1" lang="ja-JP" alt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スライド番号プレースホルダ 37"/>
          <p:cNvSpPr>
            <a:spLocks noGrp="1"/>
          </p:cNvSpPr>
          <p:nvPr>
            <p:ph type="sldNum" sz="quarter" idx="12"/>
          </p:nvPr>
        </p:nvSpPr>
        <p:spPr/>
        <p:txBody>
          <a:bodyPr/>
          <a:lstStyle/>
          <a:p>
            <a:fld id="{E7E7B912-14B4-4DCE-91AB-EA512C3ECE6D}" type="slidenum">
              <a:rPr kumimoji="1" lang="ja-JP" altLang="en-US" smtClean="0"/>
              <a:pPr/>
              <a:t>22</a:t>
            </a:fld>
            <a:endParaRPr kumimoji="1" lang="ja-JP" altLang="en-US"/>
          </a:p>
        </p:txBody>
      </p:sp>
      <p:sp>
        <p:nvSpPr>
          <p:cNvPr id="25" name="テキスト ボックス 24"/>
          <p:cNvSpPr txBox="1"/>
          <p:nvPr/>
        </p:nvSpPr>
        <p:spPr>
          <a:xfrm>
            <a:off x="251520" y="980728"/>
            <a:ext cx="8064896" cy="369332"/>
          </a:xfrm>
          <a:prstGeom prst="rect">
            <a:avLst/>
          </a:prstGeom>
          <a:noFill/>
        </p:spPr>
        <p:txBody>
          <a:bodyPr wrap="square" rtlCol="0">
            <a:spAutoFit/>
          </a:bodyPr>
          <a:lstStyle/>
          <a:p>
            <a:r>
              <a:rPr lang="ja-JP" altLang="en-US" dirty="0" smtClean="0"/>
              <a:t>二種類の相関関数によるフィッティングの結果を比較する．</a:t>
            </a:r>
            <a:r>
              <a:rPr kumimoji="1" lang="ja-JP" altLang="en-US" dirty="0" smtClean="0"/>
              <a:t>　　　　　　　　　　　　　　</a:t>
            </a:r>
            <a:endParaRPr kumimoji="1" lang="ja-JP" altLang="en-US" dirty="0"/>
          </a:p>
        </p:txBody>
      </p:sp>
      <p:pic>
        <p:nvPicPr>
          <p:cNvPr id="21" name="図 20" descr="3.bmp"/>
          <p:cNvPicPr>
            <a:picLocks noChangeAspect="1"/>
          </p:cNvPicPr>
          <p:nvPr/>
        </p:nvPicPr>
        <p:blipFill>
          <a:blip r:embed="rId3" cstate="print"/>
          <a:srcRect l="799" b="67"/>
          <a:stretch>
            <a:fillRect/>
          </a:stretch>
        </p:blipFill>
        <p:spPr>
          <a:xfrm>
            <a:off x="0" y="2996952"/>
            <a:ext cx="4534917" cy="3096344"/>
          </a:xfrm>
          <a:prstGeom prst="rect">
            <a:avLst/>
          </a:prstGeom>
        </p:spPr>
      </p:pic>
      <p:pic>
        <p:nvPicPr>
          <p:cNvPr id="24" name="図 23" descr="4.bmp"/>
          <p:cNvPicPr>
            <a:picLocks noChangeAspect="1"/>
          </p:cNvPicPr>
          <p:nvPr/>
        </p:nvPicPr>
        <p:blipFill>
          <a:blip r:embed="rId4" cstate="print"/>
          <a:stretch>
            <a:fillRect/>
          </a:stretch>
        </p:blipFill>
        <p:spPr>
          <a:xfrm>
            <a:off x="4537075" y="2996952"/>
            <a:ext cx="4571429" cy="3098413"/>
          </a:xfrm>
          <a:prstGeom prst="rect">
            <a:avLst/>
          </a:prstGeom>
        </p:spPr>
      </p:pic>
      <p:sp>
        <p:nvSpPr>
          <p:cNvPr id="8" name="テキスト ボックス 7"/>
          <p:cNvSpPr txBox="1"/>
          <p:nvPr/>
        </p:nvSpPr>
        <p:spPr>
          <a:xfrm>
            <a:off x="1187624" y="1916832"/>
            <a:ext cx="3816424" cy="369332"/>
          </a:xfrm>
          <a:prstGeom prst="rect">
            <a:avLst/>
          </a:prstGeom>
          <a:noFill/>
        </p:spPr>
        <p:txBody>
          <a:bodyPr wrap="square" rtlCol="0">
            <a:spAutoFit/>
          </a:bodyPr>
          <a:lstStyle/>
          <a:p>
            <a:r>
              <a:rPr kumimoji="1" lang="ja-JP" altLang="en-US" b="1" dirty="0" smtClean="0"/>
              <a:t>指数関数型相関関数</a:t>
            </a:r>
            <a:endParaRPr kumimoji="1" lang="ja-JP" altLang="en-US" b="1" dirty="0"/>
          </a:p>
        </p:txBody>
      </p:sp>
      <p:sp>
        <p:nvSpPr>
          <p:cNvPr id="9" name="テキスト ボックス 8"/>
          <p:cNvSpPr txBox="1"/>
          <p:nvPr/>
        </p:nvSpPr>
        <p:spPr>
          <a:xfrm>
            <a:off x="5796136" y="1916832"/>
            <a:ext cx="3816424" cy="369332"/>
          </a:xfrm>
          <a:prstGeom prst="rect">
            <a:avLst/>
          </a:prstGeom>
          <a:noFill/>
        </p:spPr>
        <p:txBody>
          <a:bodyPr wrap="square" rtlCol="0">
            <a:spAutoFit/>
          </a:bodyPr>
          <a:lstStyle/>
          <a:p>
            <a:r>
              <a:rPr lang="ja-JP" altLang="en-US" b="1" dirty="0" smtClean="0"/>
              <a:t>ガウシアン</a:t>
            </a:r>
            <a:r>
              <a:rPr kumimoji="1" lang="ja-JP" altLang="en-US" b="1" dirty="0" smtClean="0"/>
              <a:t>型相関関数</a:t>
            </a:r>
            <a:endParaRPr kumimoji="1" lang="ja-JP" altLang="en-US" b="1" dirty="0"/>
          </a:p>
        </p:txBody>
      </p:sp>
      <p:sp>
        <p:nvSpPr>
          <p:cNvPr id="10" name="角丸四角形 9"/>
          <p:cNvSpPr/>
          <p:nvPr/>
        </p:nvSpPr>
        <p:spPr>
          <a:xfrm>
            <a:off x="5508104" y="2276872"/>
            <a:ext cx="3312368" cy="51334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971600" y="2276872"/>
            <a:ext cx="3312368" cy="51334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2" descr="$c(r)=Z^{2}\exp (-r^2/R^2)$"/>
          <p:cNvPicPr>
            <a:picLocks noChangeAspect="1" noChangeArrowheads="1"/>
          </p:cNvPicPr>
          <p:nvPr/>
        </p:nvPicPr>
        <p:blipFill>
          <a:blip r:embed="rId5" cstate="print"/>
          <a:srcRect/>
          <a:stretch>
            <a:fillRect/>
          </a:stretch>
        </p:blipFill>
        <p:spPr bwMode="auto">
          <a:xfrm>
            <a:off x="5580112" y="2348880"/>
            <a:ext cx="3160214" cy="350290"/>
          </a:xfrm>
          <a:prstGeom prst="rect">
            <a:avLst/>
          </a:prstGeom>
          <a:noFill/>
        </p:spPr>
      </p:pic>
      <p:pic>
        <p:nvPicPr>
          <p:cNvPr id="13" name="Picture 12" descr="$c(r)=Z^{2}\exp (-r/R)$"/>
          <p:cNvPicPr>
            <a:picLocks noChangeAspect="1" noChangeArrowheads="1"/>
          </p:cNvPicPr>
          <p:nvPr/>
        </p:nvPicPr>
        <p:blipFill>
          <a:blip r:embed="rId6" cstate="print"/>
          <a:srcRect/>
          <a:stretch>
            <a:fillRect/>
          </a:stretch>
        </p:blipFill>
        <p:spPr bwMode="auto">
          <a:xfrm>
            <a:off x="1125090" y="2348880"/>
            <a:ext cx="2870845" cy="350290"/>
          </a:xfrm>
          <a:prstGeom prst="rect">
            <a:avLst/>
          </a:prstGeom>
          <a:noFill/>
        </p:spPr>
      </p:pic>
      <p:sp>
        <p:nvSpPr>
          <p:cNvPr id="14" name="テキスト ボックス 13"/>
          <p:cNvSpPr txBox="1"/>
          <p:nvPr/>
        </p:nvSpPr>
        <p:spPr>
          <a:xfrm>
            <a:off x="395536" y="332656"/>
            <a:ext cx="8748464" cy="646331"/>
          </a:xfrm>
          <a:prstGeom prst="rect">
            <a:avLst/>
          </a:prstGeom>
          <a:noFill/>
        </p:spPr>
        <p:txBody>
          <a:bodyPr wrap="square" rtlCol="0">
            <a:spAutoFit/>
          </a:bodyPr>
          <a:lstStyle/>
          <a:p>
            <a:r>
              <a:rPr lang="ja-JP" altLang="en-US" sz="3600" dirty="0" smtClean="0"/>
              <a:t>９</a:t>
            </a:r>
            <a:r>
              <a:rPr kumimoji="1" lang="ja-JP" altLang="en-US" sz="3600" dirty="0" smtClean="0"/>
              <a:t>．実験データとの比較</a:t>
            </a:r>
            <a:endParaRPr kumimoji="1" lang="en-US" altLang="ja-JP" sz="3600" dirty="0" smtClean="0"/>
          </a:p>
        </p:txBody>
      </p:sp>
      <p:sp>
        <p:nvSpPr>
          <p:cNvPr id="16" name="テキスト ボックス 15"/>
          <p:cNvSpPr txBox="1"/>
          <p:nvPr/>
        </p:nvSpPr>
        <p:spPr>
          <a:xfrm>
            <a:off x="179512" y="6237312"/>
            <a:ext cx="8496944" cy="646331"/>
          </a:xfrm>
          <a:prstGeom prst="rect">
            <a:avLst/>
          </a:prstGeom>
          <a:noFill/>
        </p:spPr>
        <p:txBody>
          <a:bodyPr wrap="square" rtlCol="0">
            <a:spAutoFit/>
          </a:bodyPr>
          <a:lstStyle/>
          <a:p>
            <a:r>
              <a:rPr kumimoji="1" lang="ja-JP" altLang="en-US" dirty="0" smtClean="0"/>
              <a:t>実験データ：第</a:t>
            </a:r>
            <a:r>
              <a:rPr kumimoji="1" lang="en-US" altLang="ja-JP" dirty="0" smtClean="0"/>
              <a:t>67</a:t>
            </a:r>
            <a:r>
              <a:rPr kumimoji="1" lang="ja-JP" altLang="en-US" dirty="0" smtClean="0"/>
              <a:t>回年次</a:t>
            </a:r>
            <a:r>
              <a:rPr kumimoji="1" lang="ja-JP" altLang="en-US" dirty="0" smtClean="0"/>
              <a:t>大会（</a:t>
            </a:r>
            <a:r>
              <a:rPr kumimoji="1" lang="en-US" altLang="ja-JP" dirty="0" smtClean="0"/>
              <a:t>2012</a:t>
            </a:r>
            <a:r>
              <a:rPr kumimoji="1" lang="ja-JP" altLang="en-US" dirty="0" smtClean="0"/>
              <a:t>年）</a:t>
            </a:r>
            <a:r>
              <a:rPr kumimoji="1" lang="ja-JP" altLang="en-US" dirty="0" smtClean="0"/>
              <a:t>　</a:t>
            </a:r>
            <a:r>
              <a:rPr kumimoji="1" lang="en-US" altLang="ja-JP" dirty="0" smtClean="0"/>
              <a:t>25aSB</a:t>
            </a:r>
            <a:r>
              <a:rPr kumimoji="1" lang="ja-JP" altLang="en-US" dirty="0" smtClean="0"/>
              <a:t>　平行磁場下のグラフェンの磁気抵抗</a:t>
            </a:r>
            <a:endParaRPr kumimoji="1" lang="en-US" altLang="ja-JP" dirty="0" smtClean="0"/>
          </a:p>
          <a:p>
            <a:r>
              <a:rPr lang="ja-JP" altLang="en-US" dirty="0" smtClean="0"/>
              <a:t>　　　　　　　　中大理工　</a:t>
            </a:r>
            <a:r>
              <a:rPr kumimoji="1" lang="ja-JP" altLang="en-US" dirty="0" smtClean="0"/>
              <a:t>白石沙代</a:t>
            </a:r>
            <a:r>
              <a:rPr lang="ja-JP" altLang="en-US" dirty="0" smtClean="0"/>
              <a:t>，佐野和也，根間浩史，若林淳一　</a:t>
            </a:r>
            <a:r>
              <a:rPr kumimoji="1" lang="ja-JP" altLang="en-US" dirty="0" smtClean="0"/>
              <a:t>より　</a:t>
            </a:r>
            <a:endParaRPr kumimoji="1" lang="ja-JP" alt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2555776" y="4077072"/>
            <a:ext cx="2232248" cy="36004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2411760" y="1772816"/>
            <a:ext cx="2088232" cy="36004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6258" name="Picture 2" descr="\begin{tabular}{|c||c|c|c|}&#10;\hline&#10;   &amp;  &amp;$\propto |n|$  &amp; $\propto F(\frac{3}{2},\frac{3}{2},2;-|n|)$ \\ \hline \hline&#10;$Z$ &amp; 0.118[nm] &amp; 0.901[nm] &amp; 0.531[nm] \\ \hline&#10;$R$ &amp; 15.2[nm] &amp; 4.49[nm] &amp; 8.51[nm] \\&#10;\hline&#10;\end{tabular}"/>
          <p:cNvPicPr>
            <a:picLocks noChangeAspect="1" noChangeArrowheads="1"/>
          </p:cNvPicPr>
          <p:nvPr/>
        </p:nvPicPr>
        <p:blipFill>
          <a:blip r:embed="rId3" cstate="print"/>
          <a:srcRect/>
          <a:stretch>
            <a:fillRect/>
          </a:stretch>
        </p:blipFill>
        <p:spPr bwMode="auto">
          <a:xfrm>
            <a:off x="611560" y="2208272"/>
            <a:ext cx="8321040" cy="1508760"/>
          </a:xfrm>
          <a:prstGeom prst="rect">
            <a:avLst/>
          </a:prstGeom>
          <a:noFill/>
        </p:spPr>
      </p:pic>
      <p:sp>
        <p:nvSpPr>
          <p:cNvPr id="38" name="スライド番号プレースホルダ 37"/>
          <p:cNvSpPr>
            <a:spLocks noGrp="1"/>
          </p:cNvSpPr>
          <p:nvPr>
            <p:ph type="sldNum" sz="quarter" idx="12"/>
          </p:nvPr>
        </p:nvSpPr>
        <p:spPr/>
        <p:txBody>
          <a:bodyPr/>
          <a:lstStyle/>
          <a:p>
            <a:fld id="{E7E7B912-14B4-4DCE-91AB-EA512C3ECE6D}" type="slidenum">
              <a:rPr kumimoji="1" lang="ja-JP" altLang="en-US" smtClean="0"/>
              <a:pPr/>
              <a:t>23</a:t>
            </a:fld>
            <a:endParaRPr kumimoji="1" lang="ja-JP" altLang="en-US"/>
          </a:p>
        </p:txBody>
      </p:sp>
      <p:sp>
        <p:nvSpPr>
          <p:cNvPr id="13" name="テキスト ボックス 12"/>
          <p:cNvSpPr txBox="1"/>
          <p:nvPr/>
        </p:nvSpPr>
        <p:spPr>
          <a:xfrm>
            <a:off x="179512" y="1772816"/>
            <a:ext cx="3312368" cy="369332"/>
          </a:xfrm>
          <a:prstGeom prst="rect">
            <a:avLst/>
          </a:prstGeom>
          <a:noFill/>
        </p:spPr>
        <p:txBody>
          <a:bodyPr wrap="square" rtlCol="0">
            <a:spAutoFit/>
          </a:bodyPr>
          <a:lstStyle/>
          <a:p>
            <a:r>
              <a:rPr kumimoji="1" lang="ja-JP" altLang="en-US" dirty="0" smtClean="0"/>
              <a:t>指数関数型相関関数　　　　　　　　　　　　　　</a:t>
            </a:r>
            <a:endParaRPr kumimoji="1" lang="ja-JP" altLang="en-US" dirty="0"/>
          </a:p>
        </p:txBody>
      </p:sp>
      <p:sp>
        <p:nvSpPr>
          <p:cNvPr id="16" name="テキスト ボックス 15"/>
          <p:cNvSpPr txBox="1"/>
          <p:nvPr/>
        </p:nvSpPr>
        <p:spPr>
          <a:xfrm>
            <a:off x="1619672" y="2247255"/>
            <a:ext cx="1891908" cy="461665"/>
          </a:xfrm>
          <a:prstGeom prst="rect">
            <a:avLst/>
          </a:prstGeom>
          <a:noFill/>
        </p:spPr>
        <p:txBody>
          <a:bodyPr wrap="square" rtlCol="0">
            <a:spAutoFit/>
          </a:bodyPr>
          <a:lstStyle/>
          <a:p>
            <a:r>
              <a:rPr kumimoji="1" lang="ja-JP" altLang="en-US" sz="2400" b="1" dirty="0" smtClean="0"/>
              <a:t>実験データ</a:t>
            </a:r>
            <a:endParaRPr kumimoji="1" lang="ja-JP" altLang="en-US" sz="2400" b="1" dirty="0"/>
          </a:p>
        </p:txBody>
      </p:sp>
      <p:pic>
        <p:nvPicPr>
          <p:cNvPr id="12" name="Picture 12" descr="$c(r)=Z^{2}\exp (-r/R)$"/>
          <p:cNvPicPr>
            <a:picLocks noChangeAspect="1" noChangeArrowheads="1"/>
          </p:cNvPicPr>
          <p:nvPr/>
        </p:nvPicPr>
        <p:blipFill>
          <a:blip r:embed="rId4" cstate="print"/>
          <a:srcRect/>
          <a:stretch>
            <a:fillRect/>
          </a:stretch>
        </p:blipFill>
        <p:spPr bwMode="auto">
          <a:xfrm>
            <a:off x="2483768" y="1821881"/>
            <a:ext cx="1944216" cy="237226"/>
          </a:xfrm>
          <a:prstGeom prst="rect">
            <a:avLst/>
          </a:prstGeom>
          <a:noFill/>
        </p:spPr>
      </p:pic>
      <p:pic>
        <p:nvPicPr>
          <p:cNvPr id="69634" name="Picture 2" descr="\begin{tabular}{|c||c|c|c|}&#10;\hline&#10;   &amp;  &amp;$\propto |n|$  &amp; $\propto F(\frac{3}{2},2;-|n|)$ \\ \hline \hline&#10;$Z$ &amp; 0.118[nm] &amp; 0.520[nm] &amp; 0.376[nm] \\ \hline&#10;$R$ &amp; 15.2[nm] &amp; 11.0[nm] &amp; 17.0[nm] \\&#10;\hline&#10;\end{tabular}"/>
          <p:cNvPicPr>
            <a:picLocks noChangeAspect="1" noChangeArrowheads="1"/>
          </p:cNvPicPr>
          <p:nvPr/>
        </p:nvPicPr>
        <p:blipFill>
          <a:blip r:embed="rId5" cstate="print"/>
          <a:srcRect/>
          <a:stretch>
            <a:fillRect/>
          </a:stretch>
        </p:blipFill>
        <p:spPr bwMode="auto">
          <a:xfrm>
            <a:off x="611560" y="4583400"/>
            <a:ext cx="7915515" cy="1509896"/>
          </a:xfrm>
          <a:prstGeom prst="rect">
            <a:avLst/>
          </a:prstGeom>
          <a:noFill/>
        </p:spPr>
      </p:pic>
      <p:sp>
        <p:nvSpPr>
          <p:cNvPr id="18" name="テキスト ボックス 17"/>
          <p:cNvSpPr txBox="1"/>
          <p:nvPr/>
        </p:nvSpPr>
        <p:spPr>
          <a:xfrm>
            <a:off x="179512" y="4067780"/>
            <a:ext cx="3528392" cy="369332"/>
          </a:xfrm>
          <a:prstGeom prst="rect">
            <a:avLst/>
          </a:prstGeom>
          <a:noFill/>
        </p:spPr>
        <p:txBody>
          <a:bodyPr wrap="square" rtlCol="0">
            <a:spAutoFit/>
          </a:bodyPr>
          <a:lstStyle/>
          <a:p>
            <a:r>
              <a:rPr kumimoji="1" lang="ja-JP" altLang="en-US" dirty="0" smtClean="0"/>
              <a:t>ガウシアン型相関関数  　　　　　　　　　　　　　　</a:t>
            </a:r>
            <a:endParaRPr kumimoji="1" lang="ja-JP" altLang="en-US" dirty="0"/>
          </a:p>
        </p:txBody>
      </p:sp>
      <p:pic>
        <p:nvPicPr>
          <p:cNvPr id="22" name="Picture 2" descr="$c(r)=Z^{2}\exp (-r^2/R^2)$"/>
          <p:cNvPicPr>
            <a:picLocks noChangeAspect="1" noChangeArrowheads="1"/>
          </p:cNvPicPr>
          <p:nvPr/>
        </p:nvPicPr>
        <p:blipFill>
          <a:blip r:embed="rId6" cstate="print"/>
          <a:srcRect/>
          <a:stretch>
            <a:fillRect/>
          </a:stretch>
        </p:blipFill>
        <p:spPr bwMode="auto">
          <a:xfrm>
            <a:off x="2581463" y="4128503"/>
            <a:ext cx="2134553" cy="236601"/>
          </a:xfrm>
          <a:prstGeom prst="rect">
            <a:avLst/>
          </a:prstGeom>
          <a:noFill/>
        </p:spPr>
      </p:pic>
      <p:sp>
        <p:nvSpPr>
          <p:cNvPr id="23" name="テキスト ボックス 22"/>
          <p:cNvSpPr txBox="1"/>
          <p:nvPr/>
        </p:nvSpPr>
        <p:spPr>
          <a:xfrm>
            <a:off x="1619672" y="4613066"/>
            <a:ext cx="2376264" cy="461665"/>
          </a:xfrm>
          <a:prstGeom prst="rect">
            <a:avLst/>
          </a:prstGeom>
          <a:noFill/>
        </p:spPr>
        <p:txBody>
          <a:bodyPr wrap="square" rtlCol="0">
            <a:spAutoFit/>
          </a:bodyPr>
          <a:lstStyle/>
          <a:p>
            <a:r>
              <a:rPr kumimoji="1" lang="ja-JP" altLang="en-US" sz="2400" b="1" dirty="0" smtClean="0"/>
              <a:t>実験データ</a:t>
            </a:r>
            <a:endParaRPr kumimoji="1" lang="ja-JP" altLang="en-US" sz="2400" b="1" dirty="0"/>
          </a:p>
        </p:txBody>
      </p:sp>
      <p:sp>
        <p:nvSpPr>
          <p:cNvPr id="19" name="テキスト ボックス 18"/>
          <p:cNvSpPr txBox="1"/>
          <p:nvPr/>
        </p:nvSpPr>
        <p:spPr>
          <a:xfrm>
            <a:off x="395536" y="332656"/>
            <a:ext cx="8352928" cy="646331"/>
          </a:xfrm>
          <a:prstGeom prst="rect">
            <a:avLst/>
          </a:prstGeom>
          <a:noFill/>
        </p:spPr>
        <p:txBody>
          <a:bodyPr wrap="square" rtlCol="0">
            <a:spAutoFit/>
          </a:bodyPr>
          <a:lstStyle/>
          <a:p>
            <a:r>
              <a:rPr lang="ja-JP" altLang="en-US" sz="3600" dirty="0" smtClean="0"/>
              <a:t>１０</a:t>
            </a:r>
            <a:r>
              <a:rPr kumimoji="1" lang="ja-JP" altLang="en-US" sz="3600" dirty="0" smtClean="0"/>
              <a:t>．</a:t>
            </a:r>
            <a:r>
              <a:rPr lang="ja-JP" altLang="en-US" sz="3600" dirty="0" smtClean="0"/>
              <a:t>リップルの高さと相関長の算出</a:t>
            </a:r>
            <a:endParaRPr kumimoji="1" lang="en-US" altLang="ja-JP" sz="3600" dirty="0" smtClean="0"/>
          </a:p>
        </p:txBody>
      </p:sp>
      <p:sp>
        <p:nvSpPr>
          <p:cNvPr id="25" name="テキスト ボックス 24"/>
          <p:cNvSpPr txBox="1"/>
          <p:nvPr/>
        </p:nvSpPr>
        <p:spPr>
          <a:xfrm>
            <a:off x="251520" y="908720"/>
            <a:ext cx="8064896" cy="646331"/>
          </a:xfrm>
          <a:prstGeom prst="rect">
            <a:avLst/>
          </a:prstGeom>
          <a:noFill/>
        </p:spPr>
        <p:txBody>
          <a:bodyPr wrap="square" rtlCol="0">
            <a:spAutoFit/>
          </a:bodyPr>
          <a:lstStyle/>
          <a:p>
            <a:r>
              <a:rPr lang="ja-JP" altLang="en-US" dirty="0" smtClean="0"/>
              <a:t>二種類の相関関数を仮定し，それぞれ計算を行った．</a:t>
            </a:r>
            <a:endParaRPr lang="en-US" altLang="ja-JP" dirty="0" smtClean="0"/>
          </a:p>
          <a:p>
            <a:r>
              <a:rPr kumimoji="1" lang="ja-JP" altLang="en-US" dirty="0" smtClean="0"/>
              <a:t>今回用いた相関関数と、そのフィッティングから得られたパラメータを比較する．　　　　　　　　　　　　　　</a:t>
            </a:r>
            <a:endParaRPr kumimoji="1" lang="ja-JP" altLang="en-US" dirty="0"/>
          </a:p>
        </p:txBody>
      </p:sp>
      <p:sp>
        <p:nvSpPr>
          <p:cNvPr id="26" name="角丸四角形 25"/>
          <p:cNvSpPr/>
          <p:nvPr/>
        </p:nvSpPr>
        <p:spPr>
          <a:xfrm>
            <a:off x="107504" y="1556792"/>
            <a:ext cx="8928992" cy="46805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79512" y="6237312"/>
            <a:ext cx="8496944" cy="646331"/>
          </a:xfrm>
          <a:prstGeom prst="rect">
            <a:avLst/>
          </a:prstGeom>
          <a:noFill/>
        </p:spPr>
        <p:txBody>
          <a:bodyPr wrap="square" rtlCol="0">
            <a:spAutoFit/>
          </a:bodyPr>
          <a:lstStyle/>
          <a:p>
            <a:r>
              <a:rPr kumimoji="1" lang="ja-JP" altLang="en-US" dirty="0" smtClean="0"/>
              <a:t>実験データ：第</a:t>
            </a:r>
            <a:r>
              <a:rPr kumimoji="1" lang="en-US" altLang="ja-JP" dirty="0" smtClean="0"/>
              <a:t>67</a:t>
            </a:r>
            <a:r>
              <a:rPr kumimoji="1" lang="ja-JP" altLang="en-US" dirty="0" smtClean="0"/>
              <a:t>回年次</a:t>
            </a:r>
            <a:r>
              <a:rPr kumimoji="1" lang="ja-JP" altLang="en-US" dirty="0" smtClean="0"/>
              <a:t>大会（</a:t>
            </a:r>
            <a:r>
              <a:rPr kumimoji="1" lang="en-US" altLang="ja-JP" dirty="0" smtClean="0"/>
              <a:t>2012</a:t>
            </a:r>
            <a:r>
              <a:rPr kumimoji="1" lang="ja-JP" altLang="en-US" dirty="0" smtClean="0"/>
              <a:t>年）</a:t>
            </a:r>
            <a:r>
              <a:rPr kumimoji="1" lang="ja-JP" altLang="en-US" dirty="0" smtClean="0"/>
              <a:t>　</a:t>
            </a:r>
            <a:r>
              <a:rPr kumimoji="1" lang="en-US" altLang="ja-JP" dirty="0" smtClean="0"/>
              <a:t>25aSB</a:t>
            </a:r>
            <a:r>
              <a:rPr kumimoji="1" lang="ja-JP" altLang="en-US" dirty="0" smtClean="0"/>
              <a:t>　平行磁場下のグラフェンの磁気抵抗</a:t>
            </a:r>
            <a:endParaRPr kumimoji="1" lang="en-US" altLang="ja-JP" dirty="0" smtClean="0"/>
          </a:p>
          <a:p>
            <a:r>
              <a:rPr lang="ja-JP" altLang="en-US" dirty="0" smtClean="0"/>
              <a:t>　　　　　　　　中大理工　</a:t>
            </a:r>
            <a:r>
              <a:rPr kumimoji="1" lang="ja-JP" altLang="en-US" dirty="0" smtClean="0"/>
              <a:t>白石沙代</a:t>
            </a:r>
            <a:r>
              <a:rPr lang="ja-JP" altLang="en-US" dirty="0" smtClean="0"/>
              <a:t>，佐野和也，根間浩史，若林淳一　</a:t>
            </a:r>
            <a:r>
              <a:rPr kumimoji="1" lang="ja-JP" altLang="en-US" dirty="0" smtClean="0"/>
              <a:t>より　</a:t>
            </a:r>
            <a:endParaRPr kumimoji="1" lang="ja-JP" alt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スライド番号プレースホルダ 37"/>
          <p:cNvSpPr>
            <a:spLocks noGrp="1"/>
          </p:cNvSpPr>
          <p:nvPr>
            <p:ph type="sldNum" sz="quarter" idx="12"/>
          </p:nvPr>
        </p:nvSpPr>
        <p:spPr/>
        <p:txBody>
          <a:bodyPr/>
          <a:lstStyle/>
          <a:p>
            <a:fld id="{E7E7B912-14B4-4DCE-91AB-EA512C3ECE6D}" type="slidenum">
              <a:rPr kumimoji="1" lang="ja-JP" altLang="en-US" smtClean="0"/>
              <a:pPr/>
              <a:t>24</a:t>
            </a:fld>
            <a:endParaRPr kumimoji="1" lang="ja-JP" altLang="en-US"/>
          </a:p>
        </p:txBody>
      </p:sp>
      <p:sp>
        <p:nvSpPr>
          <p:cNvPr id="13" name="テキスト ボックス 12"/>
          <p:cNvSpPr txBox="1"/>
          <p:nvPr/>
        </p:nvSpPr>
        <p:spPr>
          <a:xfrm>
            <a:off x="467544" y="849486"/>
            <a:ext cx="8136904" cy="1200329"/>
          </a:xfrm>
          <a:prstGeom prst="rect">
            <a:avLst/>
          </a:prstGeom>
          <a:noFill/>
        </p:spPr>
        <p:txBody>
          <a:bodyPr wrap="square" rtlCol="0">
            <a:spAutoFit/>
          </a:bodyPr>
          <a:lstStyle/>
          <a:p>
            <a:r>
              <a:rPr kumimoji="1" lang="ja-JP" altLang="en-US" dirty="0" smtClean="0"/>
              <a:t>高さ相関関数を仮定することで平行磁場下のグラフェンにおける磁気抵抗の</a:t>
            </a:r>
            <a:endParaRPr kumimoji="1" lang="en-US" altLang="ja-JP" dirty="0" smtClean="0"/>
          </a:p>
          <a:p>
            <a:r>
              <a:rPr kumimoji="1" lang="ja-JP" altLang="en-US" dirty="0" smtClean="0"/>
              <a:t>理論式を</a:t>
            </a:r>
            <a:r>
              <a:rPr lang="ja-JP" altLang="en-US" dirty="0" smtClean="0"/>
              <a:t>計算した．</a:t>
            </a:r>
            <a:endParaRPr lang="en-US" altLang="ja-JP" dirty="0" smtClean="0"/>
          </a:p>
          <a:p>
            <a:r>
              <a:rPr kumimoji="1" lang="ja-JP" altLang="en-US" dirty="0" smtClean="0"/>
              <a:t>計算の結果，磁気抵抗をよく知られた特殊関数を用いて示すことができ，</a:t>
            </a:r>
            <a:endParaRPr kumimoji="1" lang="en-US" altLang="ja-JP" dirty="0" smtClean="0"/>
          </a:p>
          <a:p>
            <a:r>
              <a:rPr kumimoji="1" lang="ja-JP" altLang="en-US" dirty="0" smtClean="0"/>
              <a:t>磁気抵抗の</a:t>
            </a:r>
            <a:r>
              <a:rPr lang="ja-JP" altLang="en-US" dirty="0" smtClean="0"/>
              <a:t>新しいキャリア密度</a:t>
            </a:r>
            <a:r>
              <a:rPr kumimoji="1" lang="ja-JP" altLang="en-US" dirty="0" smtClean="0"/>
              <a:t>依存性を得ることができた．</a:t>
            </a:r>
            <a:endParaRPr kumimoji="1" lang="ja-JP" altLang="en-US" dirty="0"/>
          </a:p>
        </p:txBody>
      </p:sp>
      <p:sp>
        <p:nvSpPr>
          <p:cNvPr id="10" name="テキスト ボックス 9"/>
          <p:cNvSpPr txBox="1"/>
          <p:nvPr/>
        </p:nvSpPr>
        <p:spPr>
          <a:xfrm>
            <a:off x="755576" y="2206605"/>
            <a:ext cx="2592288" cy="369332"/>
          </a:xfrm>
          <a:prstGeom prst="rect">
            <a:avLst/>
          </a:prstGeom>
          <a:noFill/>
        </p:spPr>
        <p:txBody>
          <a:bodyPr wrap="square" rtlCol="0">
            <a:spAutoFit/>
          </a:bodyPr>
          <a:lstStyle/>
          <a:p>
            <a:r>
              <a:rPr kumimoji="1" lang="en-US" altLang="ja-JP" b="1" dirty="0" smtClean="0"/>
              <a:t>Lundeberg-Folk</a:t>
            </a:r>
            <a:r>
              <a:rPr kumimoji="1" lang="ja-JP" altLang="en-US" b="1" dirty="0" smtClean="0"/>
              <a:t>の式</a:t>
            </a:r>
            <a:endParaRPr kumimoji="1" lang="ja-JP" altLang="en-US" b="1" dirty="0"/>
          </a:p>
        </p:txBody>
      </p:sp>
      <p:sp>
        <p:nvSpPr>
          <p:cNvPr id="11" name="テキスト ボックス 10"/>
          <p:cNvSpPr txBox="1"/>
          <p:nvPr/>
        </p:nvSpPr>
        <p:spPr>
          <a:xfrm>
            <a:off x="755576" y="4509120"/>
            <a:ext cx="4248472" cy="369332"/>
          </a:xfrm>
          <a:prstGeom prst="rect">
            <a:avLst/>
          </a:prstGeom>
          <a:noFill/>
        </p:spPr>
        <p:txBody>
          <a:bodyPr wrap="square" rtlCol="0">
            <a:spAutoFit/>
          </a:bodyPr>
          <a:lstStyle/>
          <a:p>
            <a:r>
              <a:rPr lang="ja-JP" altLang="en-US" b="1" dirty="0" smtClean="0"/>
              <a:t>ガウシアン型相関関数による計算</a:t>
            </a:r>
            <a:r>
              <a:rPr kumimoji="1" lang="ja-JP" altLang="en-US" b="1" dirty="0" smtClean="0"/>
              <a:t>式</a:t>
            </a:r>
            <a:endParaRPr kumimoji="1" lang="ja-JP" altLang="en-US" b="1" dirty="0"/>
          </a:p>
        </p:txBody>
      </p:sp>
      <p:sp>
        <p:nvSpPr>
          <p:cNvPr id="18" name="テキスト ボックス 17"/>
          <p:cNvSpPr txBox="1"/>
          <p:nvPr/>
        </p:nvSpPr>
        <p:spPr>
          <a:xfrm>
            <a:off x="611560" y="5890046"/>
            <a:ext cx="7704856" cy="923330"/>
          </a:xfrm>
          <a:prstGeom prst="rect">
            <a:avLst/>
          </a:prstGeom>
          <a:noFill/>
        </p:spPr>
        <p:txBody>
          <a:bodyPr wrap="square" rtlCol="0">
            <a:spAutoFit/>
          </a:bodyPr>
          <a:lstStyle/>
          <a:p>
            <a:r>
              <a:rPr kumimoji="1" lang="ja-JP" altLang="en-US" dirty="0" smtClean="0"/>
              <a:t>実験データとの比較を行い，電荷中性点近傍においてキャリア密度の</a:t>
            </a:r>
            <a:endParaRPr kumimoji="1" lang="en-US" altLang="ja-JP" dirty="0" smtClean="0"/>
          </a:p>
          <a:p>
            <a:r>
              <a:rPr kumimoji="1" lang="ja-JP" altLang="en-US" dirty="0" smtClean="0"/>
              <a:t>線形依存性を説明することができた．</a:t>
            </a:r>
            <a:endParaRPr kumimoji="1" lang="en-US" altLang="ja-JP" dirty="0" smtClean="0"/>
          </a:p>
          <a:p>
            <a:r>
              <a:rPr lang="ja-JP" altLang="en-US" dirty="0" smtClean="0"/>
              <a:t>磁気抵抗の測定からリップルパラメータの推定を行えた．</a:t>
            </a:r>
            <a:endParaRPr kumimoji="1" lang="ja-JP" altLang="en-US" dirty="0"/>
          </a:p>
        </p:txBody>
      </p:sp>
      <p:sp>
        <p:nvSpPr>
          <p:cNvPr id="21" name="角丸四角形 20"/>
          <p:cNvSpPr/>
          <p:nvPr/>
        </p:nvSpPr>
        <p:spPr>
          <a:xfrm>
            <a:off x="611560" y="2060848"/>
            <a:ext cx="7344816" cy="21602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611560" y="4365104"/>
            <a:ext cx="7344816" cy="144016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Picture 2" descr="$\displaystyle \rho_{\parallel}(k)=\frac{\pi B_{\parallel}^{2}}{\hbar}\int_{0}^{\infty }dr\, rW(kr)c(r)$"/>
          <p:cNvPicPr>
            <a:picLocks noChangeAspect="1" noChangeArrowheads="1"/>
          </p:cNvPicPr>
          <p:nvPr/>
        </p:nvPicPr>
        <p:blipFill>
          <a:blip r:embed="rId3" cstate="print"/>
          <a:srcRect/>
          <a:stretch>
            <a:fillRect/>
          </a:stretch>
        </p:blipFill>
        <p:spPr bwMode="auto">
          <a:xfrm>
            <a:off x="1476722" y="2475382"/>
            <a:ext cx="4679454" cy="876393"/>
          </a:xfrm>
          <a:prstGeom prst="rect">
            <a:avLst/>
          </a:prstGeom>
          <a:noFill/>
        </p:spPr>
      </p:pic>
      <p:pic>
        <p:nvPicPr>
          <p:cNvPr id="24" name="Picture 4" descr="$\displaystyle W(z)=\int_{0}^{2\pi}d\phi\, J_{0}(2z\sin\frac{\phi}{2})\sin^{2}\frac{\phi}{2}$"/>
          <p:cNvPicPr>
            <a:picLocks noChangeAspect="1" noChangeArrowheads="1"/>
          </p:cNvPicPr>
          <p:nvPr/>
        </p:nvPicPr>
        <p:blipFill>
          <a:blip r:embed="rId4" cstate="print"/>
          <a:srcRect/>
          <a:stretch>
            <a:fillRect/>
          </a:stretch>
        </p:blipFill>
        <p:spPr bwMode="auto">
          <a:xfrm>
            <a:off x="1466353" y="3356992"/>
            <a:ext cx="4330849" cy="725296"/>
          </a:xfrm>
          <a:prstGeom prst="rect">
            <a:avLst/>
          </a:prstGeom>
          <a:noFill/>
        </p:spPr>
      </p:pic>
      <p:pic>
        <p:nvPicPr>
          <p:cNvPr id="14" name="Picture 4" descr="$\displaystyle \rho_{\parallel}(k)=\frac{(\pi ZRB_{\parallel})^{2}}{2\hbar}F\left (\frac{3}{2},2;-(kR)^{2}\right )$"/>
          <p:cNvPicPr>
            <a:picLocks noChangeAspect="1" noChangeArrowheads="1"/>
          </p:cNvPicPr>
          <p:nvPr/>
        </p:nvPicPr>
        <p:blipFill>
          <a:blip r:embed="rId5" cstate="print"/>
          <a:srcRect/>
          <a:stretch>
            <a:fillRect/>
          </a:stretch>
        </p:blipFill>
        <p:spPr bwMode="auto">
          <a:xfrm>
            <a:off x="1475656" y="4869160"/>
            <a:ext cx="5039194" cy="792088"/>
          </a:xfrm>
          <a:prstGeom prst="rect">
            <a:avLst/>
          </a:prstGeom>
          <a:noFill/>
        </p:spPr>
      </p:pic>
      <p:sp>
        <p:nvSpPr>
          <p:cNvPr id="15" name="テキスト ボックス 14"/>
          <p:cNvSpPr txBox="1"/>
          <p:nvPr/>
        </p:nvSpPr>
        <p:spPr>
          <a:xfrm>
            <a:off x="395536" y="332656"/>
            <a:ext cx="8352928" cy="646331"/>
          </a:xfrm>
          <a:prstGeom prst="rect">
            <a:avLst/>
          </a:prstGeom>
          <a:noFill/>
        </p:spPr>
        <p:txBody>
          <a:bodyPr wrap="square" rtlCol="0">
            <a:spAutoFit/>
          </a:bodyPr>
          <a:lstStyle/>
          <a:p>
            <a:r>
              <a:rPr lang="ja-JP" altLang="en-US" sz="3600" dirty="0" smtClean="0"/>
              <a:t>１１</a:t>
            </a:r>
            <a:r>
              <a:rPr kumimoji="1" lang="ja-JP" altLang="en-US" sz="3600" dirty="0" smtClean="0"/>
              <a:t>．まとめと今後の課題</a:t>
            </a:r>
            <a:endParaRPr kumimoji="1" lang="en-US" altLang="ja-JP" sz="36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5536" y="332656"/>
            <a:ext cx="8352928" cy="646331"/>
          </a:xfrm>
          <a:prstGeom prst="rect">
            <a:avLst/>
          </a:prstGeom>
          <a:noFill/>
        </p:spPr>
        <p:txBody>
          <a:bodyPr wrap="square" rtlCol="0">
            <a:spAutoFit/>
          </a:bodyPr>
          <a:lstStyle/>
          <a:p>
            <a:r>
              <a:rPr lang="ja-JP" altLang="en-US" sz="3600" dirty="0" smtClean="0"/>
              <a:t>１１</a:t>
            </a:r>
            <a:r>
              <a:rPr kumimoji="1" lang="ja-JP" altLang="en-US" sz="3600" dirty="0" smtClean="0"/>
              <a:t>．まとめと今後の課題</a:t>
            </a:r>
            <a:endParaRPr kumimoji="1" lang="en-US" altLang="ja-JP" sz="3600" dirty="0" smtClean="0"/>
          </a:p>
        </p:txBody>
      </p:sp>
      <p:sp>
        <p:nvSpPr>
          <p:cNvPr id="38" name="スライド番号プレースホルダ 37"/>
          <p:cNvSpPr>
            <a:spLocks noGrp="1"/>
          </p:cNvSpPr>
          <p:nvPr>
            <p:ph type="sldNum" sz="quarter" idx="12"/>
          </p:nvPr>
        </p:nvSpPr>
        <p:spPr/>
        <p:txBody>
          <a:bodyPr/>
          <a:lstStyle/>
          <a:p>
            <a:fld id="{E7E7B912-14B4-4DCE-91AB-EA512C3ECE6D}" type="slidenum">
              <a:rPr kumimoji="1" lang="ja-JP" altLang="en-US" smtClean="0"/>
              <a:pPr/>
              <a:t>25</a:t>
            </a:fld>
            <a:endParaRPr kumimoji="1" lang="ja-JP" altLang="en-US"/>
          </a:p>
        </p:txBody>
      </p:sp>
      <p:sp>
        <p:nvSpPr>
          <p:cNvPr id="18" name="テキスト ボックス 17"/>
          <p:cNvSpPr txBox="1"/>
          <p:nvPr/>
        </p:nvSpPr>
        <p:spPr>
          <a:xfrm>
            <a:off x="179512" y="982469"/>
            <a:ext cx="8352928" cy="646331"/>
          </a:xfrm>
          <a:prstGeom prst="rect">
            <a:avLst/>
          </a:prstGeom>
          <a:noFill/>
        </p:spPr>
        <p:txBody>
          <a:bodyPr wrap="square" rtlCol="0">
            <a:spAutoFit/>
          </a:bodyPr>
          <a:lstStyle/>
          <a:p>
            <a:r>
              <a:rPr kumimoji="1" lang="ja-JP" altLang="en-US" dirty="0" smtClean="0"/>
              <a:t>グラフェンの電荷中性点近傍では電子</a:t>
            </a:r>
            <a:r>
              <a:rPr lang="en-US" altLang="ja-JP" dirty="0" smtClean="0"/>
              <a:t>‐</a:t>
            </a:r>
            <a:r>
              <a:rPr kumimoji="1" lang="ja-JP" altLang="en-US" dirty="0" smtClean="0"/>
              <a:t>ホールパドル</a:t>
            </a:r>
            <a:r>
              <a:rPr lang="ja-JP" altLang="en-US" dirty="0" smtClean="0"/>
              <a:t>と呼ばれる密度不均一性が</a:t>
            </a:r>
            <a:endParaRPr lang="en-US" altLang="ja-JP" dirty="0" smtClean="0"/>
          </a:p>
          <a:p>
            <a:r>
              <a:rPr lang="ja-JP" altLang="en-US" dirty="0" smtClean="0"/>
              <a:t>存在するため，</a:t>
            </a:r>
            <a:r>
              <a:rPr kumimoji="1" lang="ja-JP" altLang="en-US" dirty="0" smtClean="0"/>
              <a:t>今回用いた半古典的なボルツマン輸送論が破綻する恐れがある．</a:t>
            </a:r>
            <a:endParaRPr kumimoji="1" lang="en-US" altLang="ja-JP" dirty="0" smtClean="0"/>
          </a:p>
        </p:txBody>
      </p:sp>
      <p:pic>
        <p:nvPicPr>
          <p:cNvPr id="15" name="図 14" descr="5.bmp"/>
          <p:cNvPicPr>
            <a:picLocks noChangeAspect="1"/>
          </p:cNvPicPr>
          <p:nvPr/>
        </p:nvPicPr>
        <p:blipFill>
          <a:blip r:embed="rId3" cstate="print"/>
          <a:stretch>
            <a:fillRect/>
          </a:stretch>
        </p:blipFill>
        <p:spPr>
          <a:xfrm>
            <a:off x="1475656" y="1700808"/>
            <a:ext cx="3164666" cy="1964507"/>
          </a:xfrm>
          <a:prstGeom prst="rect">
            <a:avLst/>
          </a:prstGeom>
        </p:spPr>
      </p:pic>
      <p:sp>
        <p:nvSpPr>
          <p:cNvPr id="16" name="テキスト ボックス 15"/>
          <p:cNvSpPr txBox="1"/>
          <p:nvPr/>
        </p:nvSpPr>
        <p:spPr>
          <a:xfrm>
            <a:off x="5148064" y="3140968"/>
            <a:ext cx="3816424" cy="369332"/>
          </a:xfrm>
          <a:prstGeom prst="rect">
            <a:avLst/>
          </a:prstGeom>
          <a:noFill/>
        </p:spPr>
        <p:txBody>
          <a:bodyPr wrap="square" rtlCol="0">
            <a:spAutoFit/>
          </a:bodyPr>
          <a:lstStyle/>
          <a:p>
            <a:r>
              <a:rPr lang="en-US" altLang="ja-JP" dirty="0" smtClean="0"/>
              <a:t>J. Martin </a:t>
            </a:r>
            <a:r>
              <a:rPr lang="en-US" altLang="ja-JP" i="1" dirty="0" smtClean="0"/>
              <a:t>et al., </a:t>
            </a:r>
            <a:r>
              <a:rPr lang="en-US" altLang="ja-JP" dirty="0" smtClean="0"/>
              <a:t>Nat. Phys. 4, 144(2008)</a:t>
            </a:r>
            <a:endParaRPr kumimoji="1" lang="ja-JP" altLang="en-US" dirty="0"/>
          </a:p>
        </p:txBody>
      </p:sp>
      <p:sp>
        <p:nvSpPr>
          <p:cNvPr id="8" name="テキスト ボックス 7"/>
          <p:cNvSpPr txBox="1"/>
          <p:nvPr/>
        </p:nvSpPr>
        <p:spPr>
          <a:xfrm>
            <a:off x="179512" y="3934797"/>
            <a:ext cx="8712968" cy="646331"/>
          </a:xfrm>
          <a:prstGeom prst="rect">
            <a:avLst/>
          </a:prstGeom>
          <a:noFill/>
        </p:spPr>
        <p:txBody>
          <a:bodyPr wrap="square" rtlCol="0">
            <a:spAutoFit/>
          </a:bodyPr>
          <a:lstStyle/>
          <a:p>
            <a:r>
              <a:rPr lang="ja-JP" altLang="en-US" dirty="0" smtClean="0"/>
              <a:t>リップルの高さ相関はべき乗則であると主張する研究もあり，グラフェン表面のリップルは</a:t>
            </a:r>
            <a:endParaRPr lang="en-US" altLang="ja-JP" dirty="0" smtClean="0"/>
          </a:p>
          <a:p>
            <a:r>
              <a:rPr lang="ja-JP" altLang="en-US" dirty="0" smtClean="0"/>
              <a:t>単純な凹凸ではなく，複雑なフラクタル構造であるのかもしれない．</a:t>
            </a:r>
          </a:p>
        </p:txBody>
      </p:sp>
      <p:pic>
        <p:nvPicPr>
          <p:cNvPr id="9" name="図 8" descr="5.bmp"/>
          <p:cNvPicPr>
            <a:picLocks noChangeAspect="1"/>
          </p:cNvPicPr>
          <p:nvPr/>
        </p:nvPicPr>
        <p:blipFill>
          <a:blip r:embed="rId4" cstate="print"/>
          <a:stretch>
            <a:fillRect/>
          </a:stretch>
        </p:blipFill>
        <p:spPr>
          <a:xfrm>
            <a:off x="764148" y="4581128"/>
            <a:ext cx="3519820" cy="2082147"/>
          </a:xfrm>
          <a:prstGeom prst="rect">
            <a:avLst/>
          </a:prstGeom>
        </p:spPr>
      </p:pic>
      <p:sp>
        <p:nvSpPr>
          <p:cNvPr id="10" name="テキスト ボックス 9"/>
          <p:cNvSpPr txBox="1"/>
          <p:nvPr/>
        </p:nvSpPr>
        <p:spPr>
          <a:xfrm>
            <a:off x="3923928" y="4941168"/>
            <a:ext cx="5040560" cy="646331"/>
          </a:xfrm>
          <a:prstGeom prst="rect">
            <a:avLst/>
          </a:prstGeom>
          <a:noFill/>
        </p:spPr>
        <p:txBody>
          <a:bodyPr wrap="square" rtlCol="0">
            <a:spAutoFit/>
          </a:bodyPr>
          <a:lstStyle/>
          <a:p>
            <a:r>
              <a:rPr lang="en-US" altLang="ja-JP" dirty="0" smtClean="0"/>
              <a:t>M. I. </a:t>
            </a:r>
            <a:r>
              <a:rPr lang="en-US" altLang="ja-JP" dirty="0" err="1" smtClean="0"/>
              <a:t>Katsnelson</a:t>
            </a:r>
            <a:r>
              <a:rPr lang="en-US" altLang="ja-JP" dirty="0" smtClean="0"/>
              <a:t> </a:t>
            </a:r>
            <a:r>
              <a:rPr lang="en-US" altLang="ja-JP" i="1" dirty="0" smtClean="0"/>
              <a:t>et al., </a:t>
            </a:r>
            <a:r>
              <a:rPr lang="en-US" altLang="ja-JP" dirty="0" smtClean="0"/>
              <a:t>Acc. Chem. Res.46, 97(2013)</a:t>
            </a:r>
          </a:p>
          <a:p>
            <a:r>
              <a:rPr kumimoji="1" lang="en-US" altLang="ja-JP" dirty="0" smtClean="0"/>
              <a:t>V. </a:t>
            </a:r>
            <a:r>
              <a:rPr kumimoji="1" lang="en-US" altLang="ja-JP" dirty="0" err="1" smtClean="0"/>
              <a:t>Geringer</a:t>
            </a:r>
            <a:r>
              <a:rPr kumimoji="1" lang="en-US" altLang="ja-JP" dirty="0" smtClean="0"/>
              <a:t> </a:t>
            </a:r>
            <a:r>
              <a:rPr lang="en-US" altLang="ja-JP" i="1" dirty="0" smtClean="0"/>
              <a:t>et al</a:t>
            </a:r>
            <a:r>
              <a:rPr lang="en-US" altLang="ja-JP" dirty="0" smtClean="0"/>
              <a:t>., Phys. Rev. </a:t>
            </a:r>
            <a:r>
              <a:rPr lang="en-US" altLang="ja-JP" dirty="0" err="1" smtClean="0"/>
              <a:t>Lett</a:t>
            </a:r>
            <a:r>
              <a:rPr lang="en-US" altLang="ja-JP" dirty="0" smtClean="0"/>
              <a:t>. 102, 076102(2009)</a:t>
            </a:r>
            <a:endParaRPr kumimoji="1" lang="ja-JP" altLang="en-US" dirty="0"/>
          </a:p>
        </p:txBody>
      </p:sp>
      <p:sp>
        <p:nvSpPr>
          <p:cNvPr id="11" name="角丸四角形 10"/>
          <p:cNvSpPr/>
          <p:nvPr/>
        </p:nvSpPr>
        <p:spPr>
          <a:xfrm>
            <a:off x="179512" y="908720"/>
            <a:ext cx="8784976" cy="28803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79512" y="3789040"/>
            <a:ext cx="8784976" cy="28803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角丸四角形 19"/>
          <p:cNvSpPr/>
          <p:nvPr/>
        </p:nvSpPr>
        <p:spPr>
          <a:xfrm>
            <a:off x="1691680" y="5877272"/>
            <a:ext cx="4752528" cy="864096"/>
          </a:xfrm>
          <a:prstGeom prst="roundRect">
            <a:avLst/>
          </a:prstGeom>
          <a:solidFill>
            <a:srgbClr val="6DEDAA"/>
          </a:solidFill>
          <a:ln>
            <a:solidFill>
              <a:srgbClr val="6DED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691680" y="4581128"/>
            <a:ext cx="4536504" cy="864096"/>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971600" y="908720"/>
            <a:ext cx="6768752" cy="1152128"/>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 9"/>
          <p:cNvSpPr>
            <a:spLocks noGrp="1"/>
          </p:cNvSpPr>
          <p:nvPr>
            <p:ph type="sldNum" sz="quarter" idx="12"/>
          </p:nvPr>
        </p:nvSpPr>
        <p:spPr/>
        <p:txBody>
          <a:bodyPr/>
          <a:lstStyle/>
          <a:p>
            <a:fld id="{E7E7B912-14B4-4DCE-91AB-EA512C3ECE6D}" type="slidenum">
              <a:rPr kumimoji="1" lang="ja-JP" altLang="en-US" smtClean="0"/>
              <a:pPr/>
              <a:t>26</a:t>
            </a:fld>
            <a:endParaRPr kumimoji="1" lang="ja-JP" altLang="en-US" dirty="0"/>
          </a:p>
        </p:txBody>
      </p:sp>
      <p:sp>
        <p:nvSpPr>
          <p:cNvPr id="4" name="テキスト ボックス 3"/>
          <p:cNvSpPr txBox="1"/>
          <p:nvPr/>
        </p:nvSpPr>
        <p:spPr>
          <a:xfrm>
            <a:off x="395536" y="332656"/>
            <a:ext cx="8352928" cy="646331"/>
          </a:xfrm>
          <a:prstGeom prst="rect">
            <a:avLst/>
          </a:prstGeom>
          <a:noFill/>
        </p:spPr>
        <p:txBody>
          <a:bodyPr wrap="square" rtlCol="0">
            <a:spAutoFit/>
          </a:bodyPr>
          <a:lstStyle/>
          <a:p>
            <a:r>
              <a:rPr lang="en-US" altLang="ja-JP" sz="3600" dirty="0" smtClean="0"/>
              <a:t>【</a:t>
            </a:r>
            <a:r>
              <a:rPr lang="ja-JP" altLang="en-US" sz="3600" dirty="0" smtClean="0"/>
              <a:t>補足</a:t>
            </a:r>
            <a:r>
              <a:rPr lang="en-US" altLang="ja-JP" sz="3600" dirty="0" smtClean="0"/>
              <a:t>】Lundeberg-Folk</a:t>
            </a:r>
            <a:r>
              <a:rPr lang="ja-JP" altLang="en-US" sz="3600" dirty="0" smtClean="0"/>
              <a:t>公式の導出</a:t>
            </a:r>
            <a:endParaRPr kumimoji="1" lang="en-US" altLang="ja-JP" sz="3600" dirty="0" smtClean="0"/>
          </a:p>
        </p:txBody>
      </p:sp>
      <p:pic>
        <p:nvPicPr>
          <p:cNvPr id="110594" name="Picture 2" descr="$\displaystyle S_{\rm ripple}({\bm k}, {\bm k}') &#10;= \frac{2 \pi V}{\hbar}&#10;\left\langle{\bm k}'|{\cal U}|{\bm k} \right\rangle^2&#10;\delta(E(k')-E(k))$"/>
          <p:cNvPicPr>
            <a:picLocks noChangeAspect="1" noChangeArrowheads="1"/>
          </p:cNvPicPr>
          <p:nvPr/>
        </p:nvPicPr>
        <p:blipFill>
          <a:blip r:embed="rId3" cstate="print"/>
          <a:srcRect/>
          <a:stretch>
            <a:fillRect/>
          </a:stretch>
        </p:blipFill>
        <p:spPr bwMode="auto">
          <a:xfrm>
            <a:off x="1475656" y="1268760"/>
            <a:ext cx="5832648" cy="600010"/>
          </a:xfrm>
          <a:prstGeom prst="rect">
            <a:avLst/>
          </a:prstGeom>
          <a:noFill/>
        </p:spPr>
      </p:pic>
      <p:sp>
        <p:nvSpPr>
          <p:cNvPr id="5" name="テキスト ボックス 4"/>
          <p:cNvSpPr txBox="1"/>
          <p:nvPr/>
        </p:nvSpPr>
        <p:spPr>
          <a:xfrm>
            <a:off x="1043608" y="908720"/>
            <a:ext cx="6048672" cy="369332"/>
          </a:xfrm>
          <a:prstGeom prst="rect">
            <a:avLst/>
          </a:prstGeom>
          <a:noFill/>
        </p:spPr>
        <p:txBody>
          <a:bodyPr wrap="square" rtlCol="0">
            <a:spAutoFit/>
          </a:bodyPr>
          <a:lstStyle/>
          <a:p>
            <a:r>
              <a:rPr kumimoji="1" lang="ja-JP" altLang="en-US" b="1" dirty="0" smtClean="0"/>
              <a:t>フェルミの黄金律</a:t>
            </a:r>
            <a:endParaRPr kumimoji="1" lang="ja-JP" altLang="en-US" b="1" dirty="0"/>
          </a:p>
        </p:txBody>
      </p:sp>
      <p:sp>
        <p:nvSpPr>
          <p:cNvPr id="7" name="テキスト ボックス 6"/>
          <p:cNvSpPr txBox="1"/>
          <p:nvPr/>
        </p:nvSpPr>
        <p:spPr>
          <a:xfrm>
            <a:off x="1259632" y="2132856"/>
            <a:ext cx="4968552" cy="369332"/>
          </a:xfrm>
          <a:prstGeom prst="rect">
            <a:avLst/>
          </a:prstGeom>
          <a:noFill/>
        </p:spPr>
        <p:txBody>
          <a:bodyPr wrap="square" rtlCol="0">
            <a:spAutoFit/>
          </a:bodyPr>
          <a:lstStyle/>
          <a:p>
            <a:r>
              <a:rPr kumimoji="1" lang="ja-JP" altLang="en-US" dirty="0" smtClean="0"/>
              <a:t>演算子　　は</a:t>
            </a:r>
            <a:r>
              <a:rPr lang="ja-JP" altLang="en-US" dirty="0" smtClean="0"/>
              <a:t>以下のように表される．</a:t>
            </a:r>
            <a:endParaRPr kumimoji="1" lang="ja-JP" altLang="en-US" dirty="0"/>
          </a:p>
        </p:txBody>
      </p:sp>
      <p:pic>
        <p:nvPicPr>
          <p:cNvPr id="110596" name="Picture 4" descr="$\displaystyle {\cal U}$"/>
          <p:cNvPicPr>
            <a:picLocks noChangeAspect="1" noChangeArrowheads="1"/>
          </p:cNvPicPr>
          <p:nvPr/>
        </p:nvPicPr>
        <p:blipFill>
          <a:blip r:embed="rId4" cstate="print"/>
          <a:srcRect/>
          <a:stretch>
            <a:fillRect/>
          </a:stretch>
        </p:blipFill>
        <p:spPr bwMode="auto">
          <a:xfrm>
            <a:off x="2051720" y="2204864"/>
            <a:ext cx="201645" cy="194692"/>
          </a:xfrm>
          <a:prstGeom prst="rect">
            <a:avLst/>
          </a:prstGeom>
          <a:noFill/>
        </p:spPr>
      </p:pic>
      <p:pic>
        <p:nvPicPr>
          <p:cNvPr id="110598" name="Picture 6" descr="$\displaystyle \left\langle{\bm k}'|{\cal U}|{\bm k} \right\rangle$=\displaystyle\int\mathrm{d}^2r'\int\mathrm{d}^2r\left\langle{\bm k}'|{\bm r}'}\left\rangle\left\langle{\bm r}'|{\cal U}|{\bm r}\left\rangle\left\langle{\bm r}|{\bm k}\left\rangle$"/>
          <p:cNvPicPr>
            <a:picLocks noChangeAspect="1" noChangeArrowheads="1"/>
          </p:cNvPicPr>
          <p:nvPr/>
        </p:nvPicPr>
        <p:blipFill>
          <a:blip r:embed="rId5" cstate="print"/>
          <a:srcRect/>
          <a:stretch>
            <a:fillRect/>
          </a:stretch>
        </p:blipFill>
        <p:spPr bwMode="auto">
          <a:xfrm>
            <a:off x="1835696" y="2564904"/>
            <a:ext cx="6035040" cy="708660"/>
          </a:xfrm>
          <a:prstGeom prst="rect">
            <a:avLst/>
          </a:prstGeom>
          <a:noFill/>
        </p:spPr>
      </p:pic>
      <p:pic>
        <p:nvPicPr>
          <p:cNvPr id="110600" name="Picture 8" descr="$\displaystyle \left\langle{\bm r}'|{\cal U}|{\bm r}\left\rangle=U({\bm r})\delta({\bm r}-{\bm r}')$"/>
          <p:cNvPicPr>
            <a:picLocks noChangeAspect="1" noChangeArrowheads="1"/>
          </p:cNvPicPr>
          <p:nvPr/>
        </p:nvPicPr>
        <p:blipFill>
          <a:blip r:embed="rId6" cstate="print"/>
          <a:srcRect/>
          <a:stretch>
            <a:fillRect/>
          </a:stretch>
        </p:blipFill>
        <p:spPr bwMode="auto">
          <a:xfrm>
            <a:off x="1825744" y="3446140"/>
            <a:ext cx="3322320" cy="342900"/>
          </a:xfrm>
          <a:prstGeom prst="rect">
            <a:avLst/>
          </a:prstGeom>
          <a:noFill/>
        </p:spPr>
      </p:pic>
      <p:sp>
        <p:nvSpPr>
          <p:cNvPr id="11" name="テキスト ボックス 10"/>
          <p:cNvSpPr txBox="1"/>
          <p:nvPr/>
        </p:nvSpPr>
        <p:spPr>
          <a:xfrm>
            <a:off x="1259632" y="3923764"/>
            <a:ext cx="7200800" cy="646331"/>
          </a:xfrm>
          <a:prstGeom prst="rect">
            <a:avLst/>
          </a:prstGeom>
          <a:noFill/>
        </p:spPr>
        <p:txBody>
          <a:bodyPr wrap="square" rtlCol="0">
            <a:spAutoFit/>
          </a:bodyPr>
          <a:lstStyle/>
          <a:p>
            <a:r>
              <a:rPr lang="ja-JP" altLang="en-US" dirty="0" smtClean="0"/>
              <a:t>ここでポテンシャル　　　　  は平行磁場　　 の面内で電荷　　　　をもつ</a:t>
            </a:r>
            <a:endParaRPr lang="en-US" altLang="ja-JP" dirty="0" smtClean="0"/>
          </a:p>
          <a:p>
            <a:r>
              <a:rPr lang="ja-JP" altLang="en-US" dirty="0" smtClean="0"/>
              <a:t>ディラックフェルミオンに対するポテンシャルであり</a:t>
            </a:r>
            <a:endParaRPr kumimoji="1" lang="ja-JP" altLang="en-US" dirty="0"/>
          </a:p>
        </p:txBody>
      </p:sp>
      <p:pic>
        <p:nvPicPr>
          <p:cNvPr id="110602" name="Picture 10" descr="$\displaystyle U({\bm r})$"/>
          <p:cNvPicPr>
            <a:picLocks noChangeAspect="1" noChangeArrowheads="1"/>
          </p:cNvPicPr>
          <p:nvPr/>
        </p:nvPicPr>
        <p:blipFill>
          <a:blip r:embed="rId7" cstate="print"/>
          <a:srcRect/>
          <a:stretch>
            <a:fillRect/>
          </a:stretch>
        </p:blipFill>
        <p:spPr bwMode="auto">
          <a:xfrm>
            <a:off x="3209745" y="4008013"/>
            <a:ext cx="570167" cy="285083"/>
          </a:xfrm>
          <a:prstGeom prst="rect">
            <a:avLst/>
          </a:prstGeom>
          <a:noFill/>
        </p:spPr>
      </p:pic>
      <p:pic>
        <p:nvPicPr>
          <p:cNvPr id="110604" name="Picture 12" descr="$\displaystyle -e$"/>
          <p:cNvPicPr>
            <a:picLocks noChangeAspect="1" noChangeArrowheads="1"/>
          </p:cNvPicPr>
          <p:nvPr/>
        </p:nvPicPr>
        <p:blipFill>
          <a:blip r:embed="rId8" cstate="print"/>
          <a:srcRect/>
          <a:stretch>
            <a:fillRect/>
          </a:stretch>
        </p:blipFill>
        <p:spPr bwMode="auto">
          <a:xfrm>
            <a:off x="6732240" y="4028047"/>
            <a:ext cx="504055" cy="193041"/>
          </a:xfrm>
          <a:prstGeom prst="rect">
            <a:avLst/>
          </a:prstGeom>
          <a:noFill/>
        </p:spPr>
      </p:pic>
      <p:pic>
        <p:nvPicPr>
          <p:cNvPr id="110606" name="Picture 14" descr="$\displaystyle B_{\parallel}$"/>
          <p:cNvPicPr>
            <a:picLocks noChangeAspect="1" noChangeArrowheads="1"/>
          </p:cNvPicPr>
          <p:nvPr/>
        </p:nvPicPr>
        <p:blipFill>
          <a:blip r:embed="rId9" cstate="print"/>
          <a:srcRect/>
          <a:stretch>
            <a:fillRect/>
          </a:stretch>
        </p:blipFill>
        <p:spPr bwMode="auto">
          <a:xfrm>
            <a:off x="5026521" y="4005064"/>
            <a:ext cx="265559" cy="265559"/>
          </a:xfrm>
          <a:prstGeom prst="rect">
            <a:avLst/>
          </a:prstGeom>
          <a:noFill/>
        </p:spPr>
      </p:pic>
      <p:pic>
        <p:nvPicPr>
          <p:cNvPr id="110608" name="Picture 16" descr="$\displaystyle U({\bm r})=e v_{F} B_{\parallel} h({\bm r}) &#10;\left( \begin{array}{cc}&#10;0 &amp; -i \cr&#10;i &amp; 0 &#10;\end{array} \right)$"/>
          <p:cNvPicPr>
            <a:picLocks noChangeAspect="1" noChangeArrowheads="1"/>
          </p:cNvPicPr>
          <p:nvPr/>
        </p:nvPicPr>
        <p:blipFill>
          <a:blip r:embed="rId10" cstate="print"/>
          <a:srcRect/>
          <a:stretch>
            <a:fillRect/>
          </a:stretch>
        </p:blipFill>
        <p:spPr bwMode="auto">
          <a:xfrm>
            <a:off x="1907704" y="4653136"/>
            <a:ext cx="3960440" cy="722708"/>
          </a:xfrm>
          <a:prstGeom prst="rect">
            <a:avLst/>
          </a:prstGeom>
          <a:noFill/>
        </p:spPr>
      </p:pic>
      <p:sp>
        <p:nvSpPr>
          <p:cNvPr id="16" name="テキスト ボックス 15"/>
          <p:cNvSpPr txBox="1"/>
          <p:nvPr/>
        </p:nvSpPr>
        <p:spPr>
          <a:xfrm>
            <a:off x="1259632" y="5517232"/>
            <a:ext cx="7200800" cy="369332"/>
          </a:xfrm>
          <a:prstGeom prst="rect">
            <a:avLst/>
          </a:prstGeom>
          <a:noFill/>
        </p:spPr>
        <p:txBody>
          <a:bodyPr wrap="square" rtlCol="0">
            <a:spAutoFit/>
          </a:bodyPr>
          <a:lstStyle/>
          <a:p>
            <a:r>
              <a:rPr kumimoji="1" lang="ja-JP" altLang="en-US" dirty="0" smtClean="0"/>
              <a:t>と与えられ，　　　　 はグラフェンの二成分平面波</a:t>
            </a:r>
            <a:endParaRPr kumimoji="1" lang="ja-JP" altLang="en-US" dirty="0"/>
          </a:p>
        </p:txBody>
      </p:sp>
      <p:pic>
        <p:nvPicPr>
          <p:cNvPr id="119810" name="Picture 2" descr="$\displaystyle &#10;\left\langle{\bm r}|{\bm k} \right\rangle$"/>
          <p:cNvPicPr>
            <a:picLocks noChangeAspect="1" noChangeArrowheads="1"/>
          </p:cNvPicPr>
          <p:nvPr/>
        </p:nvPicPr>
        <p:blipFill>
          <a:blip r:embed="rId11" cstate="print"/>
          <a:srcRect/>
          <a:stretch>
            <a:fillRect/>
          </a:stretch>
        </p:blipFill>
        <p:spPr bwMode="auto">
          <a:xfrm>
            <a:off x="2555776" y="5554574"/>
            <a:ext cx="576064" cy="281175"/>
          </a:xfrm>
          <a:prstGeom prst="rect">
            <a:avLst/>
          </a:prstGeom>
          <a:noFill/>
        </p:spPr>
      </p:pic>
      <p:pic>
        <p:nvPicPr>
          <p:cNvPr id="119812" name="Picture 4" descr="$\displaystyle \left\langle{\bm r}|{\bm k} \right\rangle=\frac{1}{\sqrt{2V}}e^{i{\bm k}\cdot {\bm r}}&#10;\left(&#10;\begin{array}{cc}&#10;e^{-i\theta _{k}/2} \\&#10;e^{i\theta _{k}/2} \\&#10;\end{array}&#10;\right)$"/>
          <p:cNvPicPr>
            <a:picLocks noChangeAspect="1" noChangeArrowheads="1"/>
          </p:cNvPicPr>
          <p:nvPr/>
        </p:nvPicPr>
        <p:blipFill>
          <a:blip r:embed="rId12" cstate="print"/>
          <a:srcRect/>
          <a:stretch>
            <a:fillRect/>
          </a:stretch>
        </p:blipFill>
        <p:spPr bwMode="auto">
          <a:xfrm>
            <a:off x="1907704" y="5908154"/>
            <a:ext cx="4320480" cy="806177"/>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角丸四角形 13"/>
          <p:cNvSpPr/>
          <p:nvPr/>
        </p:nvSpPr>
        <p:spPr>
          <a:xfrm>
            <a:off x="971600" y="3789040"/>
            <a:ext cx="7056784" cy="2304256"/>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755576" y="1628800"/>
            <a:ext cx="7920880" cy="108012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 9"/>
          <p:cNvSpPr>
            <a:spLocks noGrp="1"/>
          </p:cNvSpPr>
          <p:nvPr>
            <p:ph type="sldNum" sz="quarter" idx="12"/>
          </p:nvPr>
        </p:nvSpPr>
        <p:spPr/>
        <p:txBody>
          <a:bodyPr/>
          <a:lstStyle/>
          <a:p>
            <a:fld id="{E7E7B912-14B4-4DCE-91AB-EA512C3ECE6D}" type="slidenum">
              <a:rPr kumimoji="1" lang="ja-JP" altLang="en-US" smtClean="0"/>
              <a:pPr/>
              <a:t>27</a:t>
            </a:fld>
            <a:endParaRPr kumimoji="1" lang="ja-JP" altLang="en-US" dirty="0"/>
          </a:p>
        </p:txBody>
      </p:sp>
      <p:sp>
        <p:nvSpPr>
          <p:cNvPr id="7" name="テキスト ボックス 6"/>
          <p:cNvSpPr txBox="1"/>
          <p:nvPr/>
        </p:nvSpPr>
        <p:spPr>
          <a:xfrm>
            <a:off x="611560" y="1196752"/>
            <a:ext cx="4968552" cy="369332"/>
          </a:xfrm>
          <a:prstGeom prst="rect">
            <a:avLst/>
          </a:prstGeom>
          <a:noFill/>
        </p:spPr>
        <p:txBody>
          <a:bodyPr wrap="square" rtlCol="0">
            <a:spAutoFit/>
          </a:bodyPr>
          <a:lstStyle/>
          <a:p>
            <a:r>
              <a:rPr kumimoji="1" lang="ja-JP" altLang="en-US" dirty="0" smtClean="0"/>
              <a:t>以上を用いて散乱行列を計算すると</a:t>
            </a:r>
            <a:endParaRPr kumimoji="1" lang="ja-JP" altLang="en-US" dirty="0"/>
          </a:p>
        </p:txBody>
      </p:sp>
      <p:pic>
        <p:nvPicPr>
          <p:cNvPr id="110610" name="Picture 18" descr="$\displaystyle S_{\rm ripple}({\bm k}, {\bm k}')=\frac{2 \pi e^2 v_{F} B_{\parallel}^2}{\hbar^2}&#10;\sin^2 \frac{\theta_{k}+\theta_{k'}}{2}&#10;\widehat{c}(q) \delta(k'-k)$"/>
          <p:cNvPicPr>
            <a:picLocks noChangeAspect="1" noChangeArrowheads="1"/>
          </p:cNvPicPr>
          <p:nvPr/>
        </p:nvPicPr>
        <p:blipFill>
          <a:blip r:embed="rId3" cstate="print"/>
          <a:srcRect/>
          <a:stretch>
            <a:fillRect/>
          </a:stretch>
        </p:blipFill>
        <p:spPr bwMode="auto">
          <a:xfrm>
            <a:off x="971600" y="1755393"/>
            <a:ext cx="7560840" cy="809511"/>
          </a:xfrm>
          <a:prstGeom prst="rect">
            <a:avLst/>
          </a:prstGeom>
          <a:noFill/>
        </p:spPr>
      </p:pic>
      <p:pic>
        <p:nvPicPr>
          <p:cNvPr id="110616" name="Picture 24" descr="$\displaystyle \quad {\bm q}={\bm k}'-{\bm k}, \quad q=|{\bm q}|$"/>
          <p:cNvPicPr>
            <a:picLocks noChangeAspect="1" noChangeArrowheads="1"/>
          </p:cNvPicPr>
          <p:nvPr/>
        </p:nvPicPr>
        <p:blipFill>
          <a:blip r:embed="rId4" cstate="print"/>
          <a:srcRect/>
          <a:stretch>
            <a:fillRect/>
          </a:stretch>
        </p:blipFill>
        <p:spPr bwMode="auto">
          <a:xfrm>
            <a:off x="2483768" y="2784350"/>
            <a:ext cx="3514725" cy="428626"/>
          </a:xfrm>
          <a:prstGeom prst="rect">
            <a:avLst/>
          </a:prstGeom>
          <a:noFill/>
        </p:spPr>
      </p:pic>
      <p:sp>
        <p:nvSpPr>
          <p:cNvPr id="23" name="テキスト ボックス 22"/>
          <p:cNvSpPr txBox="1"/>
          <p:nvPr/>
        </p:nvSpPr>
        <p:spPr>
          <a:xfrm>
            <a:off x="611560" y="3356992"/>
            <a:ext cx="8136904" cy="369332"/>
          </a:xfrm>
          <a:prstGeom prst="rect">
            <a:avLst/>
          </a:prstGeom>
          <a:noFill/>
        </p:spPr>
        <p:txBody>
          <a:bodyPr wrap="square" rtlCol="0">
            <a:spAutoFit/>
          </a:bodyPr>
          <a:lstStyle/>
          <a:p>
            <a:r>
              <a:rPr kumimoji="1" lang="ja-JP" altLang="en-US" dirty="0" smtClean="0"/>
              <a:t>ここで　　　  はリップルの相関関数のフーリエ変換により，次のように与えられる．</a:t>
            </a:r>
            <a:endParaRPr kumimoji="1" lang="ja-JP" altLang="en-US" dirty="0"/>
          </a:p>
        </p:txBody>
      </p:sp>
      <p:pic>
        <p:nvPicPr>
          <p:cNvPr id="110620" name="Picture 28" descr="$\displaystyle \widehat{c}(q)=\int d^2 r \, &#10;e^{i {\bm q}  \cdot {\bm r}} c(r)$"/>
          <p:cNvPicPr>
            <a:picLocks noChangeAspect="1" noChangeArrowheads="1"/>
          </p:cNvPicPr>
          <p:nvPr/>
        </p:nvPicPr>
        <p:blipFill>
          <a:blip r:embed="rId5" cstate="print"/>
          <a:srcRect/>
          <a:stretch>
            <a:fillRect/>
          </a:stretch>
        </p:blipFill>
        <p:spPr bwMode="auto">
          <a:xfrm>
            <a:off x="1135747" y="3861048"/>
            <a:ext cx="2572157" cy="616522"/>
          </a:xfrm>
          <a:prstGeom prst="rect">
            <a:avLst/>
          </a:prstGeom>
          <a:noFill/>
        </p:spPr>
      </p:pic>
      <p:pic>
        <p:nvPicPr>
          <p:cNvPr id="110622" name="Picture 30" descr="$\displaystyle \widehat{c}(q)$"/>
          <p:cNvPicPr>
            <a:picLocks noChangeAspect="1" noChangeArrowheads="1"/>
          </p:cNvPicPr>
          <p:nvPr/>
        </p:nvPicPr>
        <p:blipFill>
          <a:blip r:embed="rId6" cstate="print"/>
          <a:srcRect/>
          <a:stretch>
            <a:fillRect/>
          </a:stretch>
        </p:blipFill>
        <p:spPr bwMode="auto">
          <a:xfrm>
            <a:off x="1331640" y="3429000"/>
            <a:ext cx="432048" cy="264388"/>
          </a:xfrm>
          <a:prstGeom prst="rect">
            <a:avLst/>
          </a:prstGeom>
          <a:noFill/>
        </p:spPr>
      </p:pic>
      <p:pic>
        <p:nvPicPr>
          <p:cNvPr id="110624" name="Picture 32" descr="$\displaystyle =\int_0^{\infty} \mathrm{d}r \, r\int_{0}^{2 \pi} \mathrm{d} \varphi \, c(r) e^{i q r \cos \varphi}$"/>
          <p:cNvPicPr>
            <a:picLocks noChangeAspect="1" noChangeArrowheads="1"/>
          </p:cNvPicPr>
          <p:nvPr/>
        </p:nvPicPr>
        <p:blipFill>
          <a:blip r:embed="rId7" cstate="print"/>
          <a:srcRect/>
          <a:stretch>
            <a:fillRect/>
          </a:stretch>
        </p:blipFill>
        <p:spPr bwMode="auto">
          <a:xfrm>
            <a:off x="1722299" y="4535780"/>
            <a:ext cx="3713797" cy="693420"/>
          </a:xfrm>
          <a:prstGeom prst="rect">
            <a:avLst/>
          </a:prstGeom>
          <a:noFill/>
        </p:spPr>
      </p:pic>
      <p:pic>
        <p:nvPicPr>
          <p:cNvPr id="110626" name="Picture 34" descr="$\displaystyle =\int_0^{\infty} \mathrm{d}r \, r c(r) \int_0^{2 \pi} \mathrm{d}\varphi \exp \left[ 2 i k r \sin \frac{\theta_k-\theta_{k'}}{2}\cos \varphi \right]$"/>
          <p:cNvPicPr>
            <a:picLocks noChangeAspect="1" noChangeArrowheads="1"/>
          </p:cNvPicPr>
          <p:nvPr/>
        </p:nvPicPr>
        <p:blipFill>
          <a:blip r:embed="rId8" cstate="print"/>
          <a:srcRect/>
          <a:stretch>
            <a:fillRect/>
          </a:stretch>
        </p:blipFill>
        <p:spPr bwMode="auto">
          <a:xfrm>
            <a:off x="1731600" y="5321200"/>
            <a:ext cx="6080760" cy="700088"/>
          </a:xfrm>
          <a:prstGeom prst="rect">
            <a:avLst/>
          </a:prstGeom>
          <a:noFill/>
        </p:spPr>
      </p:pic>
      <p:pic>
        <p:nvPicPr>
          <p:cNvPr id="120834" name="Picture 2" descr="$\displaystyle\theta_k=\arctan\left (\frac{k_y}{k_x}\right ), \quad \theta_{k'}=\arctan\left (\frac{k'_y}{k'_x}\right )$"/>
          <p:cNvPicPr>
            <a:picLocks noChangeAspect="1" noChangeArrowheads="1"/>
          </p:cNvPicPr>
          <p:nvPr/>
        </p:nvPicPr>
        <p:blipFill>
          <a:blip r:embed="rId9" cstate="print"/>
          <a:srcRect/>
          <a:stretch>
            <a:fillRect/>
          </a:stretch>
        </p:blipFill>
        <p:spPr bwMode="auto">
          <a:xfrm>
            <a:off x="2555776" y="6126044"/>
            <a:ext cx="4824536" cy="687332"/>
          </a:xfrm>
          <a:prstGeom prst="rect">
            <a:avLst/>
          </a:prstGeom>
          <a:noFill/>
        </p:spPr>
      </p:pic>
      <p:sp>
        <p:nvSpPr>
          <p:cNvPr id="15" name="テキスト ボックス 14"/>
          <p:cNvSpPr txBox="1"/>
          <p:nvPr/>
        </p:nvSpPr>
        <p:spPr>
          <a:xfrm>
            <a:off x="395536" y="332656"/>
            <a:ext cx="8352928" cy="646331"/>
          </a:xfrm>
          <a:prstGeom prst="rect">
            <a:avLst/>
          </a:prstGeom>
          <a:noFill/>
        </p:spPr>
        <p:txBody>
          <a:bodyPr wrap="square" rtlCol="0">
            <a:spAutoFit/>
          </a:bodyPr>
          <a:lstStyle/>
          <a:p>
            <a:r>
              <a:rPr lang="en-US" altLang="ja-JP" sz="3600" dirty="0" smtClean="0"/>
              <a:t>【</a:t>
            </a:r>
            <a:r>
              <a:rPr lang="ja-JP" altLang="en-US" sz="3600" dirty="0" smtClean="0"/>
              <a:t>補足</a:t>
            </a:r>
            <a:r>
              <a:rPr lang="en-US" altLang="ja-JP" sz="3600" dirty="0" smtClean="0"/>
              <a:t>】Lundeberg-Folk</a:t>
            </a:r>
            <a:r>
              <a:rPr lang="ja-JP" altLang="en-US" sz="3600" dirty="0" smtClean="0"/>
              <a:t>公式の導出</a:t>
            </a:r>
            <a:endParaRPr kumimoji="1" lang="en-US" altLang="ja-JP" sz="3600"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 name="角丸四角形 44"/>
          <p:cNvSpPr/>
          <p:nvPr/>
        </p:nvSpPr>
        <p:spPr>
          <a:xfrm>
            <a:off x="683568" y="3429000"/>
            <a:ext cx="7488832" cy="864096"/>
          </a:xfrm>
          <a:prstGeom prst="roundRect">
            <a:avLst/>
          </a:prstGeom>
          <a:solidFill>
            <a:srgbClr val="EFF27E"/>
          </a:solidFill>
          <a:ln>
            <a:solidFill>
              <a:srgbClr val="EFF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683568" y="1556792"/>
            <a:ext cx="7488832" cy="1008112"/>
          </a:xfrm>
          <a:prstGeom prst="roundRect">
            <a:avLst/>
          </a:prstGeom>
          <a:solidFill>
            <a:srgbClr val="EFF27E"/>
          </a:solidFill>
          <a:ln>
            <a:solidFill>
              <a:srgbClr val="EFF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 9"/>
          <p:cNvSpPr>
            <a:spLocks noGrp="1"/>
          </p:cNvSpPr>
          <p:nvPr>
            <p:ph type="sldNum" sz="quarter" idx="12"/>
          </p:nvPr>
        </p:nvSpPr>
        <p:spPr/>
        <p:txBody>
          <a:bodyPr/>
          <a:lstStyle/>
          <a:p>
            <a:fld id="{E7E7B912-14B4-4DCE-91AB-EA512C3ECE6D}" type="slidenum">
              <a:rPr kumimoji="1" lang="ja-JP" altLang="en-US" smtClean="0"/>
              <a:pPr/>
              <a:t>28</a:t>
            </a:fld>
            <a:endParaRPr kumimoji="1" lang="ja-JP" altLang="en-US" dirty="0"/>
          </a:p>
        </p:txBody>
      </p:sp>
      <p:sp>
        <p:nvSpPr>
          <p:cNvPr id="7" name="テキスト ボックス 6"/>
          <p:cNvSpPr txBox="1"/>
          <p:nvPr/>
        </p:nvSpPr>
        <p:spPr>
          <a:xfrm>
            <a:off x="179512" y="908720"/>
            <a:ext cx="8712968" cy="646331"/>
          </a:xfrm>
          <a:prstGeom prst="rect">
            <a:avLst/>
          </a:prstGeom>
          <a:noFill/>
        </p:spPr>
        <p:txBody>
          <a:bodyPr wrap="square" rtlCol="0">
            <a:spAutoFit/>
          </a:bodyPr>
          <a:lstStyle/>
          <a:p>
            <a:r>
              <a:rPr lang="ja-JP" altLang="en-US" dirty="0" smtClean="0"/>
              <a:t>ボルツマンの輸送論をもとに，半古典的な方法を導入する．</a:t>
            </a:r>
            <a:endParaRPr lang="en-US" altLang="ja-JP" dirty="0" smtClean="0"/>
          </a:p>
          <a:p>
            <a:r>
              <a:rPr kumimoji="1" lang="ja-JP" altLang="en-US" dirty="0" smtClean="0"/>
              <a:t>散乱による分布関数　　　の変化は　 から　　</a:t>
            </a:r>
            <a:r>
              <a:rPr kumimoji="1" lang="ja-JP" altLang="en-US" dirty="0" err="1" smtClean="0"/>
              <a:t>への</a:t>
            </a:r>
            <a:r>
              <a:rPr kumimoji="1" lang="ja-JP" altLang="en-US" dirty="0" smtClean="0"/>
              <a:t>散乱と　　から　  </a:t>
            </a:r>
            <a:r>
              <a:rPr kumimoji="1" lang="ja-JP" altLang="en-US" dirty="0" err="1" smtClean="0"/>
              <a:t>への</a:t>
            </a:r>
            <a:r>
              <a:rPr kumimoji="1" lang="ja-JP" altLang="en-US" dirty="0" smtClean="0"/>
              <a:t>散乱の差として</a:t>
            </a:r>
            <a:endParaRPr kumimoji="1" lang="ja-JP" altLang="en-US" dirty="0"/>
          </a:p>
        </p:txBody>
      </p:sp>
      <p:pic>
        <p:nvPicPr>
          <p:cNvPr id="110628" name="Picture 36" descr="$\displaystyle &#10;f({\bm k)$"/>
          <p:cNvPicPr>
            <a:picLocks noChangeAspect="1" noChangeArrowheads="1"/>
          </p:cNvPicPr>
          <p:nvPr/>
        </p:nvPicPr>
        <p:blipFill>
          <a:blip r:embed="rId3" cstate="print"/>
          <a:srcRect/>
          <a:stretch>
            <a:fillRect/>
          </a:stretch>
        </p:blipFill>
        <p:spPr bwMode="auto">
          <a:xfrm>
            <a:off x="2267744" y="1268760"/>
            <a:ext cx="432048" cy="233079"/>
          </a:xfrm>
          <a:prstGeom prst="rect">
            <a:avLst/>
          </a:prstGeom>
          <a:noFill/>
        </p:spPr>
      </p:pic>
      <p:pic>
        <p:nvPicPr>
          <p:cNvPr id="110630" name="Picture 38" descr="$\displaystyle &#10;{\bm k$"/>
          <p:cNvPicPr>
            <a:picLocks noChangeAspect="1" noChangeArrowheads="1"/>
          </p:cNvPicPr>
          <p:nvPr/>
        </p:nvPicPr>
        <p:blipFill>
          <a:blip r:embed="rId4" cstate="print"/>
          <a:srcRect/>
          <a:stretch>
            <a:fillRect/>
          </a:stretch>
        </p:blipFill>
        <p:spPr bwMode="auto">
          <a:xfrm>
            <a:off x="3635897" y="1271430"/>
            <a:ext cx="144016" cy="192021"/>
          </a:xfrm>
          <a:prstGeom prst="rect">
            <a:avLst/>
          </a:prstGeom>
          <a:noFill/>
        </p:spPr>
      </p:pic>
      <p:pic>
        <p:nvPicPr>
          <p:cNvPr id="110632" name="Picture 40" descr="$\displaystyle &#10;{\bm k}'$"/>
          <p:cNvPicPr>
            <a:picLocks noChangeAspect="1" noChangeArrowheads="1"/>
          </p:cNvPicPr>
          <p:nvPr/>
        </p:nvPicPr>
        <p:blipFill>
          <a:blip r:embed="rId5" cstate="print"/>
          <a:srcRect/>
          <a:stretch>
            <a:fillRect/>
          </a:stretch>
        </p:blipFill>
        <p:spPr bwMode="auto">
          <a:xfrm>
            <a:off x="4280536" y="1244754"/>
            <a:ext cx="219456" cy="240030"/>
          </a:xfrm>
          <a:prstGeom prst="rect">
            <a:avLst/>
          </a:prstGeom>
          <a:noFill/>
        </p:spPr>
      </p:pic>
      <p:pic>
        <p:nvPicPr>
          <p:cNvPr id="32" name="Picture 38" descr="$\displaystyle &#10;{\bm k$"/>
          <p:cNvPicPr>
            <a:picLocks noChangeAspect="1" noChangeArrowheads="1"/>
          </p:cNvPicPr>
          <p:nvPr/>
        </p:nvPicPr>
        <p:blipFill>
          <a:blip r:embed="rId4" cstate="print"/>
          <a:srcRect/>
          <a:stretch>
            <a:fillRect/>
          </a:stretch>
        </p:blipFill>
        <p:spPr bwMode="auto">
          <a:xfrm>
            <a:off x="6372200" y="1271430"/>
            <a:ext cx="144016" cy="192021"/>
          </a:xfrm>
          <a:prstGeom prst="rect">
            <a:avLst/>
          </a:prstGeom>
          <a:noFill/>
        </p:spPr>
      </p:pic>
      <p:pic>
        <p:nvPicPr>
          <p:cNvPr id="33" name="Picture 40" descr="$\displaystyle &#10;{\bm k}'$"/>
          <p:cNvPicPr>
            <a:picLocks noChangeAspect="1" noChangeArrowheads="1"/>
          </p:cNvPicPr>
          <p:nvPr/>
        </p:nvPicPr>
        <p:blipFill>
          <a:blip r:embed="rId5" cstate="print"/>
          <a:srcRect/>
          <a:stretch>
            <a:fillRect/>
          </a:stretch>
        </p:blipFill>
        <p:spPr bwMode="auto">
          <a:xfrm>
            <a:off x="5648688" y="1244754"/>
            <a:ext cx="219456" cy="240030"/>
          </a:xfrm>
          <a:prstGeom prst="rect">
            <a:avLst/>
          </a:prstGeom>
          <a:noFill/>
        </p:spPr>
      </p:pic>
      <p:sp>
        <p:nvSpPr>
          <p:cNvPr id="35" name="テキスト ボックス 34"/>
          <p:cNvSpPr txBox="1"/>
          <p:nvPr/>
        </p:nvSpPr>
        <p:spPr>
          <a:xfrm>
            <a:off x="179512" y="2564904"/>
            <a:ext cx="7632848" cy="923330"/>
          </a:xfrm>
          <a:prstGeom prst="rect">
            <a:avLst/>
          </a:prstGeom>
          <a:noFill/>
        </p:spPr>
        <p:txBody>
          <a:bodyPr wrap="square" rtlCol="0">
            <a:spAutoFit/>
          </a:bodyPr>
          <a:lstStyle/>
          <a:p>
            <a:r>
              <a:rPr kumimoji="1" lang="ja-JP" altLang="en-US" dirty="0" smtClean="0"/>
              <a:t>と与えられる．</a:t>
            </a:r>
            <a:endParaRPr kumimoji="1" lang="en-US" altLang="ja-JP" dirty="0" smtClean="0"/>
          </a:p>
          <a:p>
            <a:r>
              <a:rPr kumimoji="1" lang="ja-JP" altLang="en-US" dirty="0" smtClean="0"/>
              <a:t>散乱行列は等方的であり，  　　　　　　　　　　　　　　　　　　　　　　とする．</a:t>
            </a:r>
            <a:endParaRPr kumimoji="1" lang="en-US" altLang="ja-JP" dirty="0" smtClean="0"/>
          </a:p>
          <a:p>
            <a:r>
              <a:rPr lang="ja-JP" altLang="en-US" dirty="0" smtClean="0"/>
              <a:t>したがって</a:t>
            </a:r>
            <a:endParaRPr kumimoji="1" lang="ja-JP" altLang="en-US" dirty="0"/>
          </a:p>
        </p:txBody>
      </p:sp>
      <p:pic>
        <p:nvPicPr>
          <p:cNvPr id="110636" name="Picture 44" descr="$\displaystyle \left[\frac{\partial  f({\bm k})}{\partial t} \right]_{\rm S}=D[S, f]({\bm k})=\int \frac{d^2 k'}{(2\pi)^2}S({\bm k}, {\bm k}') \left [ f({\bm k}')-f({\bm k})\right ]$"/>
          <p:cNvPicPr>
            <a:picLocks noChangeAspect="1" noChangeArrowheads="1"/>
          </p:cNvPicPr>
          <p:nvPr/>
        </p:nvPicPr>
        <p:blipFill>
          <a:blip r:embed="rId6" cstate="print"/>
          <a:srcRect/>
          <a:stretch>
            <a:fillRect/>
          </a:stretch>
        </p:blipFill>
        <p:spPr bwMode="auto">
          <a:xfrm>
            <a:off x="899592" y="1718319"/>
            <a:ext cx="6877063" cy="702569"/>
          </a:xfrm>
          <a:prstGeom prst="rect">
            <a:avLst/>
          </a:prstGeom>
          <a:noFill/>
        </p:spPr>
      </p:pic>
      <p:pic>
        <p:nvPicPr>
          <p:cNvPr id="110638" name="Picture 46" descr="$\displaystyle \int_{-\pi}^{\pi} d \theta_k \,\widetilde{f}_{\alpha}(\theta_k) \widetilde{f}_{\beta}(\theta_k)=\delta_{\alpha, \beta},\qquad \alpha, \beta=x,y$"/>
          <p:cNvPicPr>
            <a:picLocks noChangeAspect="1" noChangeArrowheads="1"/>
          </p:cNvPicPr>
          <p:nvPr/>
        </p:nvPicPr>
        <p:blipFill>
          <a:blip r:embed="rId7" cstate="print"/>
          <a:srcRect/>
          <a:stretch>
            <a:fillRect/>
          </a:stretch>
        </p:blipFill>
        <p:spPr bwMode="auto">
          <a:xfrm>
            <a:off x="827584" y="4638403"/>
            <a:ext cx="6048672" cy="738944"/>
          </a:xfrm>
          <a:prstGeom prst="rect">
            <a:avLst/>
          </a:prstGeom>
          <a:noFill/>
        </p:spPr>
      </p:pic>
      <p:sp>
        <p:nvSpPr>
          <p:cNvPr id="39" name="テキスト ボックス 38"/>
          <p:cNvSpPr txBox="1"/>
          <p:nvPr/>
        </p:nvSpPr>
        <p:spPr>
          <a:xfrm>
            <a:off x="179512" y="5449355"/>
            <a:ext cx="2952328" cy="369332"/>
          </a:xfrm>
          <a:prstGeom prst="rect">
            <a:avLst/>
          </a:prstGeom>
          <a:noFill/>
        </p:spPr>
        <p:txBody>
          <a:bodyPr wrap="square" rtlCol="0">
            <a:spAutoFit/>
          </a:bodyPr>
          <a:lstStyle/>
          <a:p>
            <a:r>
              <a:rPr lang="ja-JP" altLang="en-US" dirty="0" smtClean="0"/>
              <a:t>を満たす直交基底</a:t>
            </a:r>
            <a:endParaRPr kumimoji="1" lang="en-US" altLang="ja-JP" dirty="0" smtClean="0"/>
          </a:p>
        </p:txBody>
      </p:sp>
      <p:pic>
        <p:nvPicPr>
          <p:cNvPr id="110642" name="Picture 50" descr="$\displaystyle \widetilde{f}_{x}(\theta_k)=\frac{\cos \theta_k}{\sqrt{\pi}},&#10;\quad&#10;\widetilde{f}_{y}(\theta_k)=\frac{\sin \theta_k}{\sqrt{\pi}}$"/>
          <p:cNvPicPr>
            <a:picLocks noChangeAspect="1" noChangeArrowheads="1"/>
          </p:cNvPicPr>
          <p:nvPr/>
        </p:nvPicPr>
        <p:blipFill>
          <a:blip r:embed="rId8" cstate="print"/>
          <a:srcRect/>
          <a:stretch>
            <a:fillRect/>
          </a:stretch>
        </p:blipFill>
        <p:spPr bwMode="auto">
          <a:xfrm>
            <a:off x="941280" y="5809395"/>
            <a:ext cx="4134776" cy="643941"/>
          </a:xfrm>
          <a:prstGeom prst="rect">
            <a:avLst/>
          </a:prstGeom>
          <a:noFill/>
        </p:spPr>
      </p:pic>
      <p:pic>
        <p:nvPicPr>
          <p:cNvPr id="110644" name="Picture 52" descr="$\displaystyle S({\bm k}, {\bm k}')=\widetilde{S}({\bm k}, {\bm k}') \delta(k-k')$"/>
          <p:cNvPicPr>
            <a:picLocks noChangeAspect="1" noChangeArrowheads="1"/>
          </p:cNvPicPr>
          <p:nvPr/>
        </p:nvPicPr>
        <p:blipFill>
          <a:blip r:embed="rId9" cstate="print"/>
          <a:srcRect/>
          <a:stretch>
            <a:fillRect/>
          </a:stretch>
        </p:blipFill>
        <p:spPr bwMode="auto">
          <a:xfrm>
            <a:off x="2917813" y="2871217"/>
            <a:ext cx="3310371" cy="341759"/>
          </a:xfrm>
          <a:prstGeom prst="rect">
            <a:avLst/>
          </a:prstGeom>
          <a:noFill/>
        </p:spPr>
      </p:pic>
      <p:pic>
        <p:nvPicPr>
          <p:cNvPr id="110646" name="Picture 54" descr="$\displaystyle D[S, f]({\bm k})=\frac{k}{(2\pi)^2}\int_{-\pi}^{\pi} \mathrm{d} \theta_{k'} \,\widetilde{S}({\bm k}, {\bm k}')\Big[ \widetilde{f}(\theta_{k'})-\widetilde{f}(\theta_k) \Big]$"/>
          <p:cNvPicPr>
            <a:picLocks noChangeAspect="1" noChangeArrowheads="1"/>
          </p:cNvPicPr>
          <p:nvPr/>
        </p:nvPicPr>
        <p:blipFill>
          <a:blip r:embed="rId10" cstate="print"/>
          <a:srcRect/>
          <a:stretch>
            <a:fillRect/>
          </a:stretch>
        </p:blipFill>
        <p:spPr bwMode="auto">
          <a:xfrm>
            <a:off x="899592" y="3485457"/>
            <a:ext cx="7128792" cy="735631"/>
          </a:xfrm>
          <a:prstGeom prst="rect">
            <a:avLst/>
          </a:prstGeom>
          <a:noFill/>
        </p:spPr>
      </p:pic>
      <p:sp>
        <p:nvSpPr>
          <p:cNvPr id="43" name="テキスト ボックス 42"/>
          <p:cNvSpPr txBox="1"/>
          <p:nvPr/>
        </p:nvSpPr>
        <p:spPr>
          <a:xfrm>
            <a:off x="179512" y="4283804"/>
            <a:ext cx="3168352" cy="369332"/>
          </a:xfrm>
          <a:prstGeom prst="rect">
            <a:avLst/>
          </a:prstGeom>
          <a:noFill/>
        </p:spPr>
        <p:txBody>
          <a:bodyPr wrap="square" rtlCol="0">
            <a:spAutoFit/>
          </a:bodyPr>
          <a:lstStyle/>
          <a:p>
            <a:r>
              <a:rPr lang="ja-JP" altLang="en-US" dirty="0" smtClean="0"/>
              <a:t>と書け，ここで次の直交条件</a:t>
            </a:r>
            <a:endParaRPr kumimoji="1" lang="en-US" altLang="ja-JP" dirty="0" smtClean="0"/>
          </a:p>
        </p:txBody>
      </p:sp>
      <p:sp>
        <p:nvSpPr>
          <p:cNvPr id="44" name="テキスト ボックス 43"/>
          <p:cNvSpPr txBox="1"/>
          <p:nvPr/>
        </p:nvSpPr>
        <p:spPr>
          <a:xfrm>
            <a:off x="179512" y="6453336"/>
            <a:ext cx="2952328" cy="369332"/>
          </a:xfrm>
          <a:prstGeom prst="rect">
            <a:avLst/>
          </a:prstGeom>
          <a:noFill/>
        </p:spPr>
        <p:txBody>
          <a:bodyPr wrap="square" rtlCol="0">
            <a:spAutoFit/>
          </a:bodyPr>
          <a:lstStyle/>
          <a:p>
            <a:r>
              <a:rPr lang="ja-JP" altLang="en-US" dirty="0" smtClean="0"/>
              <a:t>を導入した．</a:t>
            </a:r>
            <a:endParaRPr kumimoji="1" lang="en-US" altLang="ja-JP" dirty="0" smtClean="0"/>
          </a:p>
        </p:txBody>
      </p:sp>
      <p:sp>
        <p:nvSpPr>
          <p:cNvPr id="21" name="テキスト ボックス 20"/>
          <p:cNvSpPr txBox="1"/>
          <p:nvPr/>
        </p:nvSpPr>
        <p:spPr>
          <a:xfrm>
            <a:off x="395536" y="332656"/>
            <a:ext cx="8352928" cy="646331"/>
          </a:xfrm>
          <a:prstGeom prst="rect">
            <a:avLst/>
          </a:prstGeom>
          <a:noFill/>
        </p:spPr>
        <p:txBody>
          <a:bodyPr wrap="square" rtlCol="0">
            <a:spAutoFit/>
          </a:bodyPr>
          <a:lstStyle/>
          <a:p>
            <a:r>
              <a:rPr lang="en-US" altLang="ja-JP" sz="3600" dirty="0" smtClean="0"/>
              <a:t>【</a:t>
            </a:r>
            <a:r>
              <a:rPr lang="ja-JP" altLang="en-US" sz="3600" dirty="0" smtClean="0"/>
              <a:t>補足</a:t>
            </a:r>
            <a:r>
              <a:rPr lang="en-US" altLang="ja-JP" sz="3600" dirty="0" smtClean="0"/>
              <a:t>】Lundeberg-Folk</a:t>
            </a:r>
            <a:r>
              <a:rPr lang="ja-JP" altLang="en-US" sz="3600" dirty="0" smtClean="0"/>
              <a:t>公式の導出</a:t>
            </a:r>
            <a:endParaRPr kumimoji="1" lang="en-US" altLang="ja-JP" sz="3600"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角丸四角形 26"/>
          <p:cNvSpPr/>
          <p:nvPr/>
        </p:nvSpPr>
        <p:spPr>
          <a:xfrm>
            <a:off x="1043608" y="3933056"/>
            <a:ext cx="6696744" cy="792088"/>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 9"/>
          <p:cNvSpPr>
            <a:spLocks noGrp="1"/>
          </p:cNvSpPr>
          <p:nvPr>
            <p:ph type="sldNum" sz="quarter" idx="12"/>
          </p:nvPr>
        </p:nvSpPr>
        <p:spPr/>
        <p:txBody>
          <a:bodyPr/>
          <a:lstStyle/>
          <a:p>
            <a:fld id="{E7E7B912-14B4-4DCE-91AB-EA512C3ECE6D}" type="slidenum">
              <a:rPr kumimoji="1" lang="ja-JP" altLang="en-US" smtClean="0"/>
              <a:pPr/>
              <a:t>29</a:t>
            </a:fld>
            <a:endParaRPr kumimoji="1" lang="ja-JP" altLang="en-US" dirty="0"/>
          </a:p>
        </p:txBody>
      </p:sp>
      <p:sp>
        <p:nvSpPr>
          <p:cNvPr id="20" name="テキスト ボックス 19"/>
          <p:cNvSpPr txBox="1"/>
          <p:nvPr/>
        </p:nvSpPr>
        <p:spPr>
          <a:xfrm>
            <a:off x="611560" y="1268760"/>
            <a:ext cx="7128792" cy="369332"/>
          </a:xfrm>
          <a:prstGeom prst="rect">
            <a:avLst/>
          </a:prstGeom>
          <a:noFill/>
        </p:spPr>
        <p:txBody>
          <a:bodyPr wrap="square" rtlCol="0">
            <a:spAutoFit/>
          </a:bodyPr>
          <a:lstStyle/>
          <a:p>
            <a:r>
              <a:rPr kumimoji="1" lang="ja-JP" altLang="en-US" dirty="0" smtClean="0"/>
              <a:t>したがって，平行磁場　　 による散乱の緩和時間の逆数は</a:t>
            </a:r>
            <a:endParaRPr kumimoji="1" lang="ja-JP" altLang="en-US" dirty="0"/>
          </a:p>
        </p:txBody>
      </p:sp>
      <p:pic>
        <p:nvPicPr>
          <p:cNvPr id="21" name="Picture 14" descr="$\displaystyle B_{\parallel}$"/>
          <p:cNvPicPr>
            <a:picLocks noChangeAspect="1" noChangeArrowheads="1"/>
          </p:cNvPicPr>
          <p:nvPr/>
        </p:nvPicPr>
        <p:blipFill>
          <a:blip r:embed="rId3" cstate="print"/>
          <a:srcRect/>
          <a:stretch>
            <a:fillRect/>
          </a:stretch>
        </p:blipFill>
        <p:spPr bwMode="auto">
          <a:xfrm>
            <a:off x="2794273" y="1340768"/>
            <a:ext cx="265559" cy="265559"/>
          </a:xfrm>
          <a:prstGeom prst="rect">
            <a:avLst/>
          </a:prstGeom>
          <a:noFill/>
        </p:spPr>
      </p:pic>
      <p:pic>
        <p:nvPicPr>
          <p:cNvPr id="123906" name="Picture 2" descr="$\displaystyle\Delta \tau_{\alpha, \beta}^{-1}(k)=-\int_{-\pi}^{\pi} d \theta_{k} \,\widetilde{f}_{\alpha}(\theta_{k})D[\widetilde{S}_{\rm ripple}, \widetilde{f}_{\beta}](\theta_k)$"/>
          <p:cNvPicPr>
            <a:picLocks noChangeAspect="1" noChangeArrowheads="1"/>
          </p:cNvPicPr>
          <p:nvPr/>
        </p:nvPicPr>
        <p:blipFill>
          <a:blip r:embed="rId4" cstate="print"/>
          <a:srcRect/>
          <a:stretch>
            <a:fillRect/>
          </a:stretch>
        </p:blipFill>
        <p:spPr bwMode="auto">
          <a:xfrm>
            <a:off x="1187624" y="1700808"/>
            <a:ext cx="5955130" cy="707901"/>
          </a:xfrm>
          <a:prstGeom prst="rect">
            <a:avLst/>
          </a:prstGeom>
          <a:noFill/>
        </p:spPr>
      </p:pic>
      <p:sp>
        <p:nvSpPr>
          <p:cNvPr id="23" name="テキスト ボックス 22"/>
          <p:cNvSpPr txBox="1"/>
          <p:nvPr/>
        </p:nvSpPr>
        <p:spPr>
          <a:xfrm>
            <a:off x="611560" y="2555612"/>
            <a:ext cx="7128792" cy="369332"/>
          </a:xfrm>
          <a:prstGeom prst="rect">
            <a:avLst/>
          </a:prstGeom>
          <a:noFill/>
        </p:spPr>
        <p:txBody>
          <a:bodyPr wrap="square" rtlCol="0">
            <a:spAutoFit/>
          </a:bodyPr>
          <a:lstStyle/>
          <a:p>
            <a:r>
              <a:rPr kumimoji="1" lang="ja-JP" altLang="en-US" dirty="0" smtClean="0"/>
              <a:t>となる．</a:t>
            </a:r>
            <a:endParaRPr kumimoji="1" lang="ja-JP" altLang="en-US" dirty="0"/>
          </a:p>
        </p:txBody>
      </p:sp>
      <p:sp>
        <p:nvSpPr>
          <p:cNvPr id="24" name="角丸四角形 23"/>
          <p:cNvSpPr/>
          <p:nvPr/>
        </p:nvSpPr>
        <p:spPr>
          <a:xfrm>
            <a:off x="1043608" y="2924944"/>
            <a:ext cx="5112568" cy="792088"/>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3908" name="Picture 4" descr="$\displaystyle \widehat{c}(q)=\int_0^{\infty} \mathrm{d}r \, r c(r) \int_0^{2 \pi} \mathrm{d}\varphi \exp \left[ 2 i k r \sin \frac{\theta_k-\theta_{k'}}{2}\cos \varphi \right]$"/>
          <p:cNvPicPr>
            <a:picLocks noChangeAspect="1" noChangeArrowheads="1"/>
          </p:cNvPicPr>
          <p:nvPr/>
        </p:nvPicPr>
        <p:blipFill>
          <a:blip r:embed="rId5" cstate="print"/>
          <a:srcRect/>
          <a:stretch>
            <a:fillRect/>
          </a:stretch>
        </p:blipFill>
        <p:spPr bwMode="auto">
          <a:xfrm>
            <a:off x="1213827" y="4003055"/>
            <a:ext cx="6166485" cy="650081"/>
          </a:xfrm>
          <a:prstGeom prst="rect">
            <a:avLst/>
          </a:prstGeom>
          <a:noFill/>
        </p:spPr>
      </p:pic>
      <p:sp>
        <p:nvSpPr>
          <p:cNvPr id="28" name="角丸四角形 27"/>
          <p:cNvSpPr/>
          <p:nvPr/>
        </p:nvSpPr>
        <p:spPr>
          <a:xfrm>
            <a:off x="1043608" y="4941168"/>
            <a:ext cx="6264696" cy="720080"/>
          </a:xfrm>
          <a:prstGeom prst="roundRect">
            <a:avLst/>
          </a:prstGeom>
          <a:solidFill>
            <a:srgbClr val="EFF27E"/>
          </a:solidFill>
          <a:ln>
            <a:solidFill>
              <a:srgbClr val="EFF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Picture 54" descr="$\displaystyle D[S, f]({\bm k})=\frac{k}{(2\pi)^2}\int_{-\pi}^{\pi} \mathrm{d} \theta_{k'} \,\widetilde{S}({\bm k}, {\bm k}')\Big[ \widetilde{f}(\theta_{k'})-\widetilde{f}(\theta_k) \Big]$"/>
          <p:cNvPicPr>
            <a:picLocks noChangeAspect="1" noChangeArrowheads="1"/>
          </p:cNvPicPr>
          <p:nvPr/>
        </p:nvPicPr>
        <p:blipFill>
          <a:blip r:embed="rId6" cstate="print"/>
          <a:srcRect/>
          <a:stretch>
            <a:fillRect/>
          </a:stretch>
        </p:blipFill>
        <p:spPr bwMode="auto">
          <a:xfrm>
            <a:off x="1259633" y="4997625"/>
            <a:ext cx="5819775" cy="600551"/>
          </a:xfrm>
          <a:prstGeom prst="rect">
            <a:avLst/>
          </a:prstGeom>
          <a:noFill/>
        </p:spPr>
      </p:pic>
      <p:pic>
        <p:nvPicPr>
          <p:cNvPr id="123910" name="Picture 6" descr="$\displaystyle \widetilde{S}_{\rm ripple}({\bm k}, {\bm k}')=\frac{2 \pi e^2 v_{F} B_{\parallel}^2}{\hbar^2}&#10;\sin^2 \frac{\theta_{k}+\theta_{k'}}{2}&#10;\widehat{c}(q)$"/>
          <p:cNvPicPr>
            <a:picLocks noChangeAspect="1" noChangeArrowheads="1"/>
          </p:cNvPicPr>
          <p:nvPr/>
        </p:nvPicPr>
        <p:blipFill>
          <a:blip r:embed="rId7" cstate="print"/>
          <a:srcRect/>
          <a:stretch>
            <a:fillRect/>
          </a:stretch>
        </p:blipFill>
        <p:spPr bwMode="auto">
          <a:xfrm>
            <a:off x="1187624" y="2996952"/>
            <a:ext cx="4792028" cy="619125"/>
          </a:xfrm>
          <a:prstGeom prst="rect">
            <a:avLst/>
          </a:prstGeom>
          <a:noFill/>
        </p:spPr>
      </p:pic>
      <p:sp>
        <p:nvSpPr>
          <p:cNvPr id="31" name="テキスト ボックス 30"/>
          <p:cNvSpPr txBox="1"/>
          <p:nvPr/>
        </p:nvSpPr>
        <p:spPr>
          <a:xfrm>
            <a:off x="611560" y="5795972"/>
            <a:ext cx="7128792" cy="369332"/>
          </a:xfrm>
          <a:prstGeom prst="rect">
            <a:avLst/>
          </a:prstGeom>
          <a:noFill/>
        </p:spPr>
        <p:txBody>
          <a:bodyPr wrap="square" rtlCol="0">
            <a:spAutoFit/>
          </a:bodyPr>
          <a:lstStyle/>
          <a:p>
            <a:r>
              <a:rPr lang="ja-JP" altLang="en-US" dirty="0" smtClean="0"/>
              <a:t>ここで緩和時間の逆数に対して以上の３式を代入する．</a:t>
            </a:r>
            <a:endParaRPr kumimoji="1" lang="ja-JP" altLang="en-US" dirty="0"/>
          </a:p>
        </p:txBody>
      </p:sp>
      <p:sp>
        <p:nvSpPr>
          <p:cNvPr id="15" name="テキスト ボックス 14"/>
          <p:cNvSpPr txBox="1"/>
          <p:nvPr/>
        </p:nvSpPr>
        <p:spPr>
          <a:xfrm>
            <a:off x="395536" y="332656"/>
            <a:ext cx="8352928" cy="646331"/>
          </a:xfrm>
          <a:prstGeom prst="rect">
            <a:avLst/>
          </a:prstGeom>
          <a:noFill/>
        </p:spPr>
        <p:txBody>
          <a:bodyPr wrap="square" rtlCol="0">
            <a:spAutoFit/>
          </a:bodyPr>
          <a:lstStyle/>
          <a:p>
            <a:r>
              <a:rPr lang="en-US" altLang="ja-JP" sz="3600" dirty="0" smtClean="0"/>
              <a:t>【</a:t>
            </a:r>
            <a:r>
              <a:rPr lang="ja-JP" altLang="en-US" sz="3600" dirty="0" smtClean="0"/>
              <a:t>補足</a:t>
            </a:r>
            <a:r>
              <a:rPr lang="en-US" altLang="ja-JP" sz="3600" dirty="0" smtClean="0"/>
              <a:t>】Lundeberg-Folk</a:t>
            </a:r>
            <a:r>
              <a:rPr lang="ja-JP" altLang="en-US" sz="3600" dirty="0" smtClean="0"/>
              <a:t>公式の導出</a:t>
            </a:r>
            <a:endParaRPr kumimoji="1" lang="en-US" altLang="ja-JP" sz="36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12"/>
          </p:nvPr>
        </p:nvSpPr>
        <p:spPr/>
        <p:txBody>
          <a:bodyPr/>
          <a:lstStyle/>
          <a:p>
            <a:fld id="{E7E7B912-14B4-4DCE-91AB-EA512C3ECE6D}" type="slidenum">
              <a:rPr kumimoji="1" lang="ja-JP" altLang="en-US" smtClean="0"/>
              <a:pPr/>
              <a:t>3</a:t>
            </a:fld>
            <a:endParaRPr kumimoji="1" lang="ja-JP" altLang="en-US"/>
          </a:p>
        </p:txBody>
      </p:sp>
      <p:sp>
        <p:nvSpPr>
          <p:cNvPr id="7" name="正方形/長方形 6"/>
          <p:cNvSpPr/>
          <p:nvPr/>
        </p:nvSpPr>
        <p:spPr>
          <a:xfrm>
            <a:off x="683568" y="1124744"/>
            <a:ext cx="7488832" cy="2808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672029" y="1844824"/>
            <a:ext cx="7502487" cy="1915099"/>
          </a:xfrm>
          <a:custGeom>
            <a:avLst/>
            <a:gdLst>
              <a:gd name="connsiteX0" fmla="*/ 0 w 7502487"/>
              <a:gd name="connsiteY0" fmla="*/ 756492 h 1915099"/>
              <a:gd name="connsiteX1" fmla="*/ 1233889 w 7502487"/>
              <a:gd name="connsiteY1" fmla="*/ 1703943 h 1915099"/>
              <a:gd name="connsiteX2" fmla="*/ 2710149 w 7502487"/>
              <a:gd name="connsiteY2" fmla="*/ 84463 h 1915099"/>
              <a:gd name="connsiteX3" fmla="*/ 4241494 w 7502487"/>
              <a:gd name="connsiteY3" fmla="*/ 1197167 h 1915099"/>
              <a:gd name="connsiteX4" fmla="*/ 5409282 w 7502487"/>
              <a:gd name="connsiteY4" fmla="*/ 359885 h 1915099"/>
              <a:gd name="connsiteX5" fmla="*/ 6764357 w 7502487"/>
              <a:gd name="connsiteY5" fmla="*/ 1825128 h 1915099"/>
              <a:gd name="connsiteX6" fmla="*/ 7502487 w 7502487"/>
              <a:gd name="connsiteY6" fmla="*/ 899711 h 191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2487" h="1915099">
                <a:moveTo>
                  <a:pt x="0" y="756492"/>
                </a:moveTo>
                <a:cubicBezTo>
                  <a:pt x="391099" y="1286220"/>
                  <a:pt x="782198" y="1815948"/>
                  <a:pt x="1233889" y="1703943"/>
                </a:cubicBezTo>
                <a:cubicBezTo>
                  <a:pt x="1685580" y="1591938"/>
                  <a:pt x="2208882" y="168926"/>
                  <a:pt x="2710149" y="84463"/>
                </a:cubicBezTo>
                <a:cubicBezTo>
                  <a:pt x="3211417" y="0"/>
                  <a:pt x="3791639" y="1151263"/>
                  <a:pt x="4241494" y="1197167"/>
                </a:cubicBezTo>
                <a:cubicBezTo>
                  <a:pt x="4691349" y="1243071"/>
                  <a:pt x="4988805" y="255225"/>
                  <a:pt x="5409282" y="359885"/>
                </a:cubicBezTo>
                <a:cubicBezTo>
                  <a:pt x="5829759" y="464545"/>
                  <a:pt x="6415490" y="1735157"/>
                  <a:pt x="6764357" y="1825128"/>
                </a:cubicBezTo>
                <a:cubicBezTo>
                  <a:pt x="7113224" y="1915099"/>
                  <a:pt x="7307855" y="1407405"/>
                  <a:pt x="7502487" y="899711"/>
                </a:cubicBez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12" name="右矢印 11"/>
          <p:cNvSpPr/>
          <p:nvPr/>
        </p:nvSpPr>
        <p:spPr>
          <a:xfrm>
            <a:off x="755576" y="1844824"/>
            <a:ext cx="187220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55576" y="1340768"/>
            <a:ext cx="2232248" cy="461665"/>
          </a:xfrm>
          <a:prstGeom prst="rect">
            <a:avLst/>
          </a:prstGeom>
          <a:noFill/>
        </p:spPr>
        <p:txBody>
          <a:bodyPr wrap="square" rtlCol="0">
            <a:spAutoFit/>
          </a:bodyPr>
          <a:lstStyle/>
          <a:p>
            <a:r>
              <a:rPr kumimoji="1" lang="ja-JP" altLang="en-US" sz="2400" b="1" dirty="0" smtClean="0"/>
              <a:t>平行磁場</a:t>
            </a:r>
            <a:endParaRPr kumimoji="1" lang="ja-JP" altLang="en-US" sz="2400" b="1" i="1" dirty="0"/>
          </a:p>
        </p:txBody>
      </p:sp>
      <p:cxnSp>
        <p:nvCxnSpPr>
          <p:cNvPr id="15" name="直線矢印コネクタ 14"/>
          <p:cNvCxnSpPr/>
          <p:nvPr/>
        </p:nvCxnSpPr>
        <p:spPr>
          <a:xfrm flipV="1">
            <a:off x="1043608" y="2796467"/>
            <a:ext cx="360040"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直線矢印コネクタ 16"/>
          <p:cNvCxnSpPr/>
          <p:nvPr/>
        </p:nvCxnSpPr>
        <p:spPr>
          <a:xfrm>
            <a:off x="2627784" y="2724459"/>
            <a:ext cx="360040"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9" name="直線矢印コネクタ 18"/>
          <p:cNvCxnSpPr/>
          <p:nvPr/>
        </p:nvCxnSpPr>
        <p:spPr>
          <a:xfrm flipV="1">
            <a:off x="4211960" y="2148395"/>
            <a:ext cx="288032"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直線矢印コネクタ 20"/>
          <p:cNvCxnSpPr/>
          <p:nvPr/>
        </p:nvCxnSpPr>
        <p:spPr>
          <a:xfrm>
            <a:off x="5508104" y="2580443"/>
            <a:ext cx="288032"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3" name="直線矢印コネクタ 22"/>
          <p:cNvCxnSpPr/>
          <p:nvPr/>
        </p:nvCxnSpPr>
        <p:spPr>
          <a:xfrm flipV="1">
            <a:off x="6732240" y="2580443"/>
            <a:ext cx="360040"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4" name="テキスト ボックス 23"/>
          <p:cNvSpPr txBox="1"/>
          <p:nvPr/>
        </p:nvSpPr>
        <p:spPr>
          <a:xfrm>
            <a:off x="107504" y="4149080"/>
            <a:ext cx="5688632" cy="2308324"/>
          </a:xfrm>
          <a:prstGeom prst="rect">
            <a:avLst/>
          </a:prstGeom>
          <a:noFill/>
        </p:spPr>
        <p:txBody>
          <a:bodyPr wrap="square" rtlCol="0">
            <a:spAutoFit/>
          </a:bodyPr>
          <a:lstStyle/>
          <a:p>
            <a:r>
              <a:rPr kumimoji="1" lang="ja-JP" altLang="en-US" dirty="0" smtClean="0"/>
              <a:t>図のようにリップルのあるグラフェン面に対して</a:t>
            </a:r>
            <a:endParaRPr kumimoji="1" lang="en-US" altLang="ja-JP" dirty="0" smtClean="0"/>
          </a:p>
          <a:p>
            <a:r>
              <a:rPr kumimoji="1" lang="ja-JP" altLang="en-US" dirty="0" smtClean="0"/>
              <a:t>平行に磁場を印加する．</a:t>
            </a:r>
            <a:endParaRPr kumimoji="1" lang="en-US" altLang="ja-JP" dirty="0" smtClean="0"/>
          </a:p>
          <a:p>
            <a:r>
              <a:rPr lang="ja-JP" altLang="en-US" dirty="0" smtClean="0"/>
              <a:t>電荷キャリアに作用するのはキャリアの移動方向に</a:t>
            </a:r>
            <a:endParaRPr lang="en-US" altLang="ja-JP" dirty="0" smtClean="0"/>
          </a:p>
          <a:p>
            <a:r>
              <a:rPr lang="ja-JP" altLang="en-US" dirty="0" smtClean="0"/>
              <a:t>対して垂直である成分だけである．</a:t>
            </a:r>
            <a:endParaRPr lang="en-US" altLang="ja-JP" dirty="0" smtClean="0"/>
          </a:p>
          <a:p>
            <a:r>
              <a:rPr kumimoji="1" lang="ja-JP" altLang="en-US" dirty="0" smtClean="0"/>
              <a:t>よって，グラフェン表面の勾配により</a:t>
            </a:r>
            <a:r>
              <a:rPr lang="ja-JP" altLang="en-US" dirty="0" smtClean="0"/>
              <a:t>垂直磁場成分の</a:t>
            </a:r>
            <a:endParaRPr lang="en-US" altLang="ja-JP" dirty="0" smtClean="0"/>
          </a:p>
          <a:p>
            <a:r>
              <a:rPr lang="ja-JP" altLang="en-US" dirty="0" smtClean="0"/>
              <a:t>分布が生成される．</a:t>
            </a:r>
            <a:endParaRPr lang="en-US" altLang="ja-JP" dirty="0" smtClean="0"/>
          </a:p>
          <a:p>
            <a:r>
              <a:rPr kumimoji="1" lang="ja-JP" altLang="en-US" dirty="0" smtClean="0"/>
              <a:t>リップルがランダムに分布していると考えると，</a:t>
            </a:r>
            <a:endParaRPr kumimoji="1" lang="en-US" altLang="ja-JP" dirty="0" smtClean="0"/>
          </a:p>
          <a:p>
            <a:r>
              <a:rPr kumimoji="1" lang="ja-JP" altLang="en-US" dirty="0" smtClean="0"/>
              <a:t>この分布もランダムであると考えることができる．</a:t>
            </a:r>
            <a:endParaRPr kumimoji="1" lang="ja-JP" altLang="en-US" dirty="0"/>
          </a:p>
        </p:txBody>
      </p:sp>
      <p:pic>
        <p:nvPicPr>
          <p:cNvPr id="14" name="図 13" descr="図.png"/>
          <p:cNvPicPr>
            <a:picLocks noChangeAspect="1"/>
          </p:cNvPicPr>
          <p:nvPr/>
        </p:nvPicPr>
        <p:blipFill>
          <a:blip r:embed="rId3" cstate="print"/>
          <a:stretch>
            <a:fillRect/>
          </a:stretch>
        </p:blipFill>
        <p:spPr>
          <a:xfrm>
            <a:off x="5652120" y="4077072"/>
            <a:ext cx="3180116" cy="2364165"/>
          </a:xfrm>
          <a:prstGeom prst="rect">
            <a:avLst/>
          </a:prstGeom>
        </p:spPr>
      </p:pic>
      <p:pic>
        <p:nvPicPr>
          <p:cNvPr id="78850" name="Picture 2" descr="$B_{\parallel}$"/>
          <p:cNvPicPr>
            <a:picLocks noChangeAspect="1" noChangeArrowheads="1"/>
          </p:cNvPicPr>
          <p:nvPr/>
        </p:nvPicPr>
        <p:blipFill>
          <a:blip r:embed="rId4" cstate="print"/>
          <a:srcRect/>
          <a:stretch>
            <a:fillRect/>
          </a:stretch>
        </p:blipFill>
        <p:spPr bwMode="auto">
          <a:xfrm>
            <a:off x="2123728" y="1412776"/>
            <a:ext cx="409575" cy="409575"/>
          </a:xfrm>
          <a:prstGeom prst="rect">
            <a:avLst/>
          </a:prstGeom>
          <a:noFill/>
        </p:spPr>
      </p:pic>
      <p:pic>
        <p:nvPicPr>
          <p:cNvPr id="78852" name="Picture 4" descr="$\delta B_{\perp}$"/>
          <p:cNvPicPr>
            <a:picLocks noChangeAspect="1" noChangeArrowheads="1"/>
          </p:cNvPicPr>
          <p:nvPr/>
        </p:nvPicPr>
        <p:blipFill>
          <a:blip r:embed="rId5" cstate="print"/>
          <a:srcRect/>
          <a:stretch>
            <a:fillRect/>
          </a:stretch>
        </p:blipFill>
        <p:spPr bwMode="auto">
          <a:xfrm>
            <a:off x="1331640" y="2999911"/>
            <a:ext cx="432048" cy="213065"/>
          </a:xfrm>
          <a:prstGeom prst="rect">
            <a:avLst/>
          </a:prstGeom>
          <a:noFill/>
        </p:spPr>
      </p:pic>
      <p:cxnSp>
        <p:nvCxnSpPr>
          <p:cNvPr id="27" name="直線コネクタ 26"/>
          <p:cNvCxnSpPr/>
          <p:nvPr/>
        </p:nvCxnSpPr>
        <p:spPr>
          <a:xfrm>
            <a:off x="683568" y="2636912"/>
            <a:ext cx="7488832"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95536" y="332656"/>
            <a:ext cx="7560840" cy="646331"/>
          </a:xfrm>
          <a:prstGeom prst="rect">
            <a:avLst/>
          </a:prstGeom>
          <a:noFill/>
        </p:spPr>
        <p:txBody>
          <a:bodyPr wrap="square" rtlCol="0">
            <a:spAutoFit/>
          </a:bodyPr>
          <a:lstStyle/>
          <a:p>
            <a:r>
              <a:rPr lang="ja-JP" altLang="en-US" sz="3600" dirty="0"/>
              <a:t>１</a:t>
            </a:r>
            <a:r>
              <a:rPr kumimoji="1" lang="ja-JP" altLang="en-US" sz="3600" dirty="0" smtClean="0"/>
              <a:t>．リップルと磁気抵抗効果</a:t>
            </a:r>
            <a:endParaRPr kumimoji="1" lang="ja-JP"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7"/>
                                        </p:tgtEl>
                                      </p:cBhvr>
                                    </p:animEffect>
                                    <p:set>
                                      <p:cBhvr>
                                        <p:cTn id="7" dur="1" fill="hold">
                                          <p:stCondLst>
                                            <p:cond delay="1999"/>
                                          </p:stCondLst>
                                        </p:cTn>
                                        <p:tgtEl>
                                          <p:spTgt spid="2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78852"/>
                                        </p:tgtEl>
                                        <p:attrNameLst>
                                          <p:attrName>style.visibility</p:attrName>
                                        </p:attrNameLst>
                                      </p:cBhvr>
                                      <p:to>
                                        <p:strVal val="visible"/>
                                      </p:to>
                                    </p:set>
                                    <p:animEffect transition="in" filter="fade">
                                      <p:cBhvr>
                                        <p:cTn id="13" dur="2000"/>
                                        <p:tgtEl>
                                          <p:spTgt spid="788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20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角丸四角形 34"/>
          <p:cNvSpPr/>
          <p:nvPr/>
        </p:nvSpPr>
        <p:spPr>
          <a:xfrm>
            <a:off x="683568" y="1412776"/>
            <a:ext cx="8424936" cy="2376264"/>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 9"/>
          <p:cNvSpPr>
            <a:spLocks noGrp="1"/>
          </p:cNvSpPr>
          <p:nvPr>
            <p:ph type="sldNum" sz="quarter" idx="12"/>
          </p:nvPr>
        </p:nvSpPr>
        <p:spPr/>
        <p:txBody>
          <a:bodyPr/>
          <a:lstStyle/>
          <a:p>
            <a:fld id="{E7E7B912-14B4-4DCE-91AB-EA512C3ECE6D}" type="slidenum">
              <a:rPr kumimoji="1" lang="ja-JP" altLang="en-US" smtClean="0"/>
              <a:pPr/>
              <a:t>30</a:t>
            </a:fld>
            <a:endParaRPr kumimoji="1" lang="ja-JP" altLang="en-US" dirty="0"/>
          </a:p>
        </p:txBody>
      </p:sp>
      <p:pic>
        <p:nvPicPr>
          <p:cNvPr id="124930" name="Picture 2" descr="$\displaystyle \Delta \tau_{\alpha, \beta}^{-1}(k)&amp;=&amp;- \frac{e^2 v_{\rm F} B_{\parallel}^2}{4 \pi \hbar^2} k \int_0^{\infty} dr \, r c(r)\int_0^{2 \pi} d \theta_{-} \,L_{\alpha, \beta}(k, r, \theta_-)$"/>
          <p:cNvPicPr>
            <a:picLocks noChangeAspect="1" noChangeArrowheads="1"/>
          </p:cNvPicPr>
          <p:nvPr/>
        </p:nvPicPr>
        <p:blipFill>
          <a:blip r:embed="rId3" cstate="print"/>
          <a:srcRect/>
          <a:stretch>
            <a:fillRect/>
          </a:stretch>
        </p:blipFill>
        <p:spPr bwMode="auto">
          <a:xfrm>
            <a:off x="899592" y="1480531"/>
            <a:ext cx="6488430" cy="674846"/>
          </a:xfrm>
          <a:prstGeom prst="rect">
            <a:avLst/>
          </a:prstGeom>
          <a:noFill/>
        </p:spPr>
      </p:pic>
      <p:pic>
        <p:nvPicPr>
          <p:cNvPr id="124932" name="Picture 4" descr="$\displaystyle L_{\alpha, \beta}(k, r, \theta_-)&amp;=&amp; \int_0^{4 \pi} d \theta_+ \int_{0}^{2 \pi} d \varphi \exp \left[ 2 i k r \sin \frac{\theta_-}{2}\cos \varphi \right] \sin^2 \frac{\theta_+}{2}$"/>
          <p:cNvPicPr>
            <a:picLocks noChangeAspect="1" noChangeArrowheads="1"/>
          </p:cNvPicPr>
          <p:nvPr/>
        </p:nvPicPr>
        <p:blipFill>
          <a:blip r:embed="rId4" cstate="print"/>
          <a:srcRect/>
          <a:stretch>
            <a:fillRect/>
          </a:stretch>
        </p:blipFill>
        <p:spPr bwMode="auto">
          <a:xfrm>
            <a:off x="927020" y="2308810"/>
            <a:ext cx="7101364" cy="650081"/>
          </a:xfrm>
          <a:prstGeom prst="rect">
            <a:avLst/>
          </a:prstGeom>
          <a:noFill/>
        </p:spPr>
      </p:pic>
      <p:pic>
        <p:nvPicPr>
          <p:cNvPr id="124934" name="Picture 6" descr="$\displaystyle \times \widetilde{f}_{\alpha}\left( \frac{\theta_+ + \theta_-}{2} \right)\left[ \widetilde{f}_{\beta}\left( \frac{\theta_+ - \theta_-}{2} \right)-\widetilde{f}_{\beta} \left( \frac{\theta_+ + \theta_-}{2} \right) \right]$"/>
          <p:cNvPicPr>
            <a:picLocks noChangeAspect="1" noChangeArrowheads="1"/>
          </p:cNvPicPr>
          <p:nvPr/>
        </p:nvPicPr>
        <p:blipFill>
          <a:blip r:embed="rId5" cstate="print"/>
          <a:srcRect/>
          <a:stretch>
            <a:fillRect/>
          </a:stretch>
        </p:blipFill>
        <p:spPr bwMode="auto">
          <a:xfrm>
            <a:off x="3287112" y="3051646"/>
            <a:ext cx="5677376" cy="625316"/>
          </a:xfrm>
          <a:prstGeom prst="rect">
            <a:avLst/>
          </a:prstGeom>
          <a:noFill/>
        </p:spPr>
      </p:pic>
      <p:sp>
        <p:nvSpPr>
          <p:cNvPr id="22" name="テキスト ボックス 21"/>
          <p:cNvSpPr txBox="1"/>
          <p:nvPr/>
        </p:nvSpPr>
        <p:spPr>
          <a:xfrm>
            <a:off x="251520" y="980728"/>
            <a:ext cx="7128792" cy="369332"/>
          </a:xfrm>
          <a:prstGeom prst="rect">
            <a:avLst/>
          </a:prstGeom>
          <a:noFill/>
        </p:spPr>
        <p:txBody>
          <a:bodyPr wrap="square" rtlCol="0">
            <a:spAutoFit/>
          </a:bodyPr>
          <a:lstStyle/>
          <a:p>
            <a:r>
              <a:rPr kumimoji="1" lang="ja-JP" altLang="en-US" dirty="0" smtClean="0"/>
              <a:t>積分の変数変換　　　　　　　　　　　　　 と　　　　　　　　　　　　　 を行った．</a:t>
            </a:r>
            <a:endParaRPr kumimoji="1" lang="ja-JP" altLang="en-US" dirty="0"/>
          </a:p>
        </p:txBody>
      </p:sp>
      <p:sp>
        <p:nvSpPr>
          <p:cNvPr id="124938" name="AutoShape 10" descr="$\displaystyle \theta_k+\theta_{k'} \to \theta_+$"/>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24940" name="AutoShape 12" descr="$\displaystyle \theta_k+\theta_{k'} \to \theta_+$"/>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24942" name="AutoShape 14" descr="$\displaystyle \theta_k+\theta_{k'} \to \theta_+$"/>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24944" name="AutoShape 16" descr="$\displaystyle \theta_k+\theta_{k'} \to \theta_+$"/>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124946" name="Picture 18" descr="$\displaystyle \theta_k+\theta_{k'} \to \theta_+$"/>
          <p:cNvPicPr>
            <a:picLocks noChangeAspect="1" noChangeArrowheads="1"/>
          </p:cNvPicPr>
          <p:nvPr/>
        </p:nvPicPr>
        <p:blipFill>
          <a:blip r:embed="rId6" cstate="print"/>
          <a:srcRect/>
          <a:stretch>
            <a:fillRect/>
          </a:stretch>
        </p:blipFill>
        <p:spPr bwMode="auto">
          <a:xfrm>
            <a:off x="2027304" y="1041301"/>
            <a:ext cx="1882140" cy="297180"/>
          </a:xfrm>
          <a:prstGeom prst="rect">
            <a:avLst/>
          </a:prstGeom>
          <a:noFill/>
        </p:spPr>
      </p:pic>
      <p:pic>
        <p:nvPicPr>
          <p:cNvPr id="124948" name="Picture 20" descr="$\displaystyle \theta_k-\theta_{k'} \to \theta_-$"/>
          <p:cNvPicPr>
            <a:picLocks noChangeAspect="1" noChangeArrowheads="1"/>
          </p:cNvPicPr>
          <p:nvPr/>
        </p:nvPicPr>
        <p:blipFill>
          <a:blip r:embed="rId7" cstate="print"/>
          <a:srcRect/>
          <a:stretch>
            <a:fillRect/>
          </a:stretch>
        </p:blipFill>
        <p:spPr bwMode="auto">
          <a:xfrm>
            <a:off x="4209648" y="1052736"/>
            <a:ext cx="1874520" cy="266700"/>
          </a:xfrm>
          <a:prstGeom prst="rect">
            <a:avLst/>
          </a:prstGeom>
          <a:noFill/>
        </p:spPr>
      </p:pic>
      <p:sp>
        <p:nvSpPr>
          <p:cNvPr id="30" name="テキスト ボックス 29"/>
          <p:cNvSpPr txBox="1"/>
          <p:nvPr/>
        </p:nvSpPr>
        <p:spPr>
          <a:xfrm>
            <a:off x="251520" y="3861048"/>
            <a:ext cx="7992888" cy="369332"/>
          </a:xfrm>
          <a:prstGeom prst="rect">
            <a:avLst/>
          </a:prstGeom>
          <a:noFill/>
        </p:spPr>
        <p:txBody>
          <a:bodyPr wrap="square" rtlCol="0">
            <a:spAutoFit/>
          </a:bodyPr>
          <a:lstStyle/>
          <a:p>
            <a:r>
              <a:rPr lang="ja-JP" altLang="en-US" dirty="0" smtClean="0"/>
              <a:t>以上を用いて，　　　と　　に関する積分を実行すると次の結果が得られる．</a:t>
            </a:r>
            <a:endParaRPr kumimoji="1" lang="ja-JP" altLang="en-US" dirty="0"/>
          </a:p>
        </p:txBody>
      </p:sp>
      <p:pic>
        <p:nvPicPr>
          <p:cNvPr id="124952" name="Picture 24" descr="$\displaystyle \theta_+$"/>
          <p:cNvPicPr>
            <a:picLocks noChangeAspect="1" noChangeArrowheads="1"/>
          </p:cNvPicPr>
          <p:nvPr/>
        </p:nvPicPr>
        <p:blipFill>
          <a:blip r:embed="rId8" cstate="print"/>
          <a:srcRect/>
          <a:stretch>
            <a:fillRect/>
          </a:stretch>
        </p:blipFill>
        <p:spPr bwMode="auto">
          <a:xfrm>
            <a:off x="1835696" y="3897196"/>
            <a:ext cx="360040" cy="342476"/>
          </a:xfrm>
          <a:prstGeom prst="rect">
            <a:avLst/>
          </a:prstGeom>
          <a:noFill/>
        </p:spPr>
      </p:pic>
      <p:pic>
        <p:nvPicPr>
          <p:cNvPr id="124954" name="Picture 26" descr="$\displaystyle \varphi$"/>
          <p:cNvPicPr>
            <a:picLocks noChangeAspect="1" noChangeArrowheads="1"/>
          </p:cNvPicPr>
          <p:nvPr/>
        </p:nvPicPr>
        <p:blipFill>
          <a:blip r:embed="rId9" cstate="print"/>
          <a:srcRect/>
          <a:stretch>
            <a:fillRect/>
          </a:stretch>
        </p:blipFill>
        <p:spPr bwMode="auto">
          <a:xfrm>
            <a:off x="2489480" y="3931063"/>
            <a:ext cx="210312" cy="236601"/>
          </a:xfrm>
          <a:prstGeom prst="rect">
            <a:avLst/>
          </a:prstGeom>
          <a:noFill/>
        </p:spPr>
      </p:pic>
      <p:pic>
        <p:nvPicPr>
          <p:cNvPr id="124960" name="Picture 32" descr="$\displaystyle  L_{xx}(k, r, \theta_-)&#10;= 3 L_{yy}(k, r, \theta_-)&#10;=-3 \pi J_{0} \left( 2 k r \sin \frac{\theta_-}{2} \right)&#10;\sin^2 \frac{\theta_-}{2}$"/>
          <p:cNvPicPr>
            <a:picLocks noChangeAspect="1" noChangeArrowheads="1"/>
          </p:cNvPicPr>
          <p:nvPr/>
        </p:nvPicPr>
        <p:blipFill>
          <a:blip r:embed="rId10" cstate="print"/>
          <a:srcRect/>
          <a:stretch>
            <a:fillRect/>
          </a:stretch>
        </p:blipFill>
        <p:spPr bwMode="auto">
          <a:xfrm>
            <a:off x="1115618" y="4302388"/>
            <a:ext cx="6742271" cy="619125"/>
          </a:xfrm>
          <a:prstGeom prst="rect">
            <a:avLst/>
          </a:prstGeom>
          <a:noFill/>
        </p:spPr>
      </p:pic>
      <p:pic>
        <p:nvPicPr>
          <p:cNvPr id="124962" name="Picture 34" descr="$\displaystyle L_{xy}(k, r, \theta_-)&#10;= - \frac{1}{3} L_{yx}(k, r, \theta_-)&#10;=- \pi J_{0} \left( 2 k r \sin \frac{\theta_-}{2} \right)&#10;\sin \theta_-$"/>
          <p:cNvPicPr>
            <a:picLocks noChangeAspect="1" noChangeArrowheads="1"/>
          </p:cNvPicPr>
          <p:nvPr/>
        </p:nvPicPr>
        <p:blipFill>
          <a:blip r:embed="rId11" cstate="print"/>
          <a:srcRect/>
          <a:stretch>
            <a:fillRect/>
          </a:stretch>
        </p:blipFill>
        <p:spPr bwMode="auto">
          <a:xfrm>
            <a:off x="1125810" y="5022468"/>
            <a:ext cx="6686550" cy="619125"/>
          </a:xfrm>
          <a:prstGeom prst="rect">
            <a:avLst/>
          </a:prstGeom>
          <a:noFill/>
        </p:spPr>
      </p:pic>
      <p:sp>
        <p:nvSpPr>
          <p:cNvPr id="36" name="テキスト ボックス 35"/>
          <p:cNvSpPr txBox="1"/>
          <p:nvPr/>
        </p:nvSpPr>
        <p:spPr>
          <a:xfrm>
            <a:off x="251520" y="5661248"/>
            <a:ext cx="8424936" cy="369332"/>
          </a:xfrm>
          <a:prstGeom prst="rect">
            <a:avLst/>
          </a:prstGeom>
          <a:noFill/>
        </p:spPr>
        <p:txBody>
          <a:bodyPr wrap="square" rtlCol="0">
            <a:spAutoFit/>
          </a:bodyPr>
          <a:lstStyle/>
          <a:p>
            <a:r>
              <a:rPr kumimoji="1" lang="ja-JP" altLang="en-US" dirty="0" smtClean="0"/>
              <a:t>ボルツマン方程式より，電気抵抗と散乱の緩和時間の関係式は次のように表せる．</a:t>
            </a:r>
            <a:endParaRPr kumimoji="1" lang="ja-JP" altLang="en-US" dirty="0"/>
          </a:p>
        </p:txBody>
      </p:sp>
      <p:pic>
        <p:nvPicPr>
          <p:cNvPr id="37" name="Picture 8" descr="$\displaystyle \Delta \rho_{\alpha, \beta}(k)=\frac{2 \pi \hbar}{e^2 v_{\rm F} k}\Delta \tau_{\alpha, \beta}^{-1}(k),\quad \alpha, \beta = x, y$"/>
          <p:cNvPicPr>
            <a:picLocks noChangeAspect="1" noChangeArrowheads="1"/>
          </p:cNvPicPr>
          <p:nvPr/>
        </p:nvPicPr>
        <p:blipFill>
          <a:blip r:embed="rId12" cstate="print"/>
          <a:srcRect/>
          <a:stretch>
            <a:fillRect/>
          </a:stretch>
        </p:blipFill>
        <p:spPr bwMode="auto">
          <a:xfrm>
            <a:off x="899592" y="6093296"/>
            <a:ext cx="4968552" cy="601035"/>
          </a:xfrm>
          <a:prstGeom prst="rect">
            <a:avLst/>
          </a:prstGeom>
          <a:noFill/>
        </p:spPr>
      </p:pic>
      <p:sp>
        <p:nvSpPr>
          <p:cNvPr id="23" name="テキスト ボックス 22"/>
          <p:cNvSpPr txBox="1"/>
          <p:nvPr/>
        </p:nvSpPr>
        <p:spPr>
          <a:xfrm>
            <a:off x="395536" y="332656"/>
            <a:ext cx="8352928" cy="646331"/>
          </a:xfrm>
          <a:prstGeom prst="rect">
            <a:avLst/>
          </a:prstGeom>
          <a:noFill/>
        </p:spPr>
        <p:txBody>
          <a:bodyPr wrap="square" rtlCol="0">
            <a:spAutoFit/>
          </a:bodyPr>
          <a:lstStyle/>
          <a:p>
            <a:r>
              <a:rPr lang="en-US" altLang="ja-JP" sz="3600" dirty="0" smtClean="0"/>
              <a:t>【</a:t>
            </a:r>
            <a:r>
              <a:rPr lang="ja-JP" altLang="en-US" sz="3600" dirty="0" smtClean="0"/>
              <a:t>補足</a:t>
            </a:r>
            <a:r>
              <a:rPr lang="en-US" altLang="ja-JP" sz="3600" dirty="0" smtClean="0"/>
              <a:t>】Lundeberg-Folk</a:t>
            </a:r>
            <a:r>
              <a:rPr lang="ja-JP" altLang="en-US" sz="3600" dirty="0" smtClean="0"/>
              <a:t>公式の導出</a:t>
            </a:r>
            <a:endParaRPr kumimoji="1" lang="en-US" altLang="ja-JP" sz="3600"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 name="角丸四角形 41"/>
          <p:cNvSpPr/>
          <p:nvPr/>
        </p:nvSpPr>
        <p:spPr>
          <a:xfrm>
            <a:off x="683568" y="1268760"/>
            <a:ext cx="7632848" cy="792088"/>
          </a:xfrm>
          <a:prstGeom prst="roundRect">
            <a:avLst/>
          </a:prstGeom>
          <a:solidFill>
            <a:srgbClr val="DD6D2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 9"/>
          <p:cNvSpPr>
            <a:spLocks noGrp="1"/>
          </p:cNvSpPr>
          <p:nvPr>
            <p:ph type="sldNum" sz="quarter" idx="12"/>
          </p:nvPr>
        </p:nvSpPr>
        <p:spPr/>
        <p:txBody>
          <a:bodyPr/>
          <a:lstStyle/>
          <a:p>
            <a:fld id="{E7E7B912-14B4-4DCE-91AB-EA512C3ECE6D}" type="slidenum">
              <a:rPr kumimoji="1" lang="ja-JP" altLang="en-US" smtClean="0"/>
              <a:pPr/>
              <a:t>31</a:t>
            </a:fld>
            <a:endParaRPr kumimoji="1" lang="ja-JP" altLang="en-US" dirty="0"/>
          </a:p>
        </p:txBody>
      </p:sp>
      <p:sp>
        <p:nvSpPr>
          <p:cNvPr id="22" name="テキスト ボックス 21"/>
          <p:cNvSpPr txBox="1"/>
          <p:nvPr/>
        </p:nvSpPr>
        <p:spPr>
          <a:xfrm>
            <a:off x="539552" y="908720"/>
            <a:ext cx="7128792" cy="369332"/>
          </a:xfrm>
          <a:prstGeom prst="rect">
            <a:avLst/>
          </a:prstGeom>
          <a:noFill/>
        </p:spPr>
        <p:txBody>
          <a:bodyPr wrap="square" rtlCol="0">
            <a:spAutoFit/>
          </a:bodyPr>
          <a:lstStyle/>
          <a:p>
            <a:r>
              <a:rPr lang="ja-JP" altLang="en-US" dirty="0" smtClean="0"/>
              <a:t>緩和時間の逆数に，抵抗と散乱の緩和時間の関係式を代入する．</a:t>
            </a:r>
            <a:endParaRPr kumimoji="1" lang="ja-JP" altLang="en-US" dirty="0"/>
          </a:p>
        </p:txBody>
      </p:sp>
      <p:sp>
        <p:nvSpPr>
          <p:cNvPr id="124938" name="AutoShape 10" descr="$\displaystyle \theta_k+\theta_{k'} \to \theta_+$"/>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24940" name="AutoShape 12" descr="$\displaystyle \theta_k+\theta_{k'} \to \theta_+$"/>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24942" name="AutoShape 14" descr="$\displaystyle \theta_k+\theta_{k'} \to \theta_+$"/>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24944" name="AutoShape 16" descr="$\displaystyle \theta_k+\theta_{k'} \to \theta_+$"/>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5" name="テキスト ボックス 24"/>
          <p:cNvSpPr txBox="1"/>
          <p:nvPr/>
        </p:nvSpPr>
        <p:spPr>
          <a:xfrm>
            <a:off x="611560" y="2008832"/>
            <a:ext cx="1512168" cy="369332"/>
          </a:xfrm>
          <a:prstGeom prst="rect">
            <a:avLst/>
          </a:prstGeom>
          <a:noFill/>
        </p:spPr>
        <p:txBody>
          <a:bodyPr wrap="square" rtlCol="0">
            <a:spAutoFit/>
          </a:bodyPr>
          <a:lstStyle/>
          <a:p>
            <a:r>
              <a:rPr lang="ja-JP" altLang="en-US" dirty="0" smtClean="0"/>
              <a:t>ここで</a:t>
            </a:r>
            <a:endParaRPr lang="en-US" altLang="ja-JP" dirty="0" smtClean="0"/>
          </a:p>
        </p:txBody>
      </p:sp>
      <p:sp>
        <p:nvSpPr>
          <p:cNvPr id="27" name="テキスト ボックス 26"/>
          <p:cNvSpPr txBox="1"/>
          <p:nvPr/>
        </p:nvSpPr>
        <p:spPr>
          <a:xfrm>
            <a:off x="611560" y="2924944"/>
            <a:ext cx="7560840" cy="923330"/>
          </a:xfrm>
          <a:prstGeom prst="rect">
            <a:avLst/>
          </a:prstGeom>
          <a:noFill/>
        </p:spPr>
        <p:txBody>
          <a:bodyPr wrap="square" rtlCol="0">
            <a:spAutoFit/>
          </a:bodyPr>
          <a:lstStyle/>
          <a:p>
            <a:r>
              <a:rPr lang="ja-JP" altLang="en-US" dirty="0" smtClean="0"/>
              <a:t>であり，　　　　はベッセル関数である．</a:t>
            </a:r>
            <a:endParaRPr lang="en-US" altLang="ja-JP" dirty="0" smtClean="0"/>
          </a:p>
          <a:p>
            <a:r>
              <a:rPr lang="ja-JP" altLang="en-US" dirty="0" smtClean="0"/>
              <a:t>二次元面内で電場　　と電流密度　 の関係は　　　　　　　　　 と書ける．</a:t>
            </a:r>
            <a:endParaRPr lang="en-US" altLang="ja-JP" dirty="0" smtClean="0"/>
          </a:p>
          <a:p>
            <a:r>
              <a:rPr lang="ja-JP" altLang="en-US" dirty="0" smtClean="0"/>
              <a:t>　　　　　　 の関係式より</a:t>
            </a:r>
            <a:endParaRPr lang="en-US" altLang="ja-JP" dirty="0" smtClean="0"/>
          </a:p>
        </p:txBody>
      </p:sp>
      <p:pic>
        <p:nvPicPr>
          <p:cNvPr id="28" name="Picture 4" descr="$\displaystyle J_0(z)$"/>
          <p:cNvPicPr>
            <a:picLocks noChangeAspect="1" noChangeArrowheads="1"/>
          </p:cNvPicPr>
          <p:nvPr/>
        </p:nvPicPr>
        <p:blipFill>
          <a:blip r:embed="rId3" cstate="print"/>
          <a:srcRect/>
          <a:stretch>
            <a:fillRect/>
          </a:stretch>
        </p:blipFill>
        <p:spPr bwMode="auto">
          <a:xfrm>
            <a:off x="1440081" y="2996952"/>
            <a:ext cx="539631" cy="251419"/>
          </a:xfrm>
          <a:prstGeom prst="rect">
            <a:avLst/>
          </a:prstGeom>
          <a:noFill/>
        </p:spPr>
      </p:pic>
      <p:pic>
        <p:nvPicPr>
          <p:cNvPr id="125954" name="Picture 2" descr="$\displaystyle E$"/>
          <p:cNvPicPr>
            <a:picLocks noChangeAspect="1" noChangeArrowheads="1"/>
          </p:cNvPicPr>
          <p:nvPr/>
        </p:nvPicPr>
        <p:blipFill>
          <a:blip r:embed="rId4" cstate="print"/>
          <a:srcRect/>
          <a:stretch>
            <a:fillRect/>
          </a:stretch>
        </p:blipFill>
        <p:spPr bwMode="auto">
          <a:xfrm>
            <a:off x="2555777" y="3287114"/>
            <a:ext cx="216024" cy="202087"/>
          </a:xfrm>
          <a:prstGeom prst="rect">
            <a:avLst/>
          </a:prstGeom>
          <a:noFill/>
        </p:spPr>
      </p:pic>
      <p:pic>
        <p:nvPicPr>
          <p:cNvPr id="125956" name="Picture 4" descr="$\displaystyle J$"/>
          <p:cNvPicPr>
            <a:picLocks noChangeAspect="1" noChangeArrowheads="1"/>
          </p:cNvPicPr>
          <p:nvPr/>
        </p:nvPicPr>
        <p:blipFill>
          <a:blip r:embed="rId5" cstate="print"/>
          <a:srcRect/>
          <a:stretch>
            <a:fillRect/>
          </a:stretch>
        </p:blipFill>
        <p:spPr bwMode="auto">
          <a:xfrm>
            <a:off x="3923928" y="3299364"/>
            <a:ext cx="166878" cy="201644"/>
          </a:xfrm>
          <a:prstGeom prst="rect">
            <a:avLst/>
          </a:prstGeom>
          <a:noFill/>
        </p:spPr>
      </p:pic>
      <p:pic>
        <p:nvPicPr>
          <p:cNvPr id="125958" name="Picture 6" descr="$\displaystyle {\bm E}=\Delta\rho{\bm J}$"/>
          <p:cNvPicPr>
            <a:picLocks noChangeAspect="1" noChangeArrowheads="1"/>
          </p:cNvPicPr>
          <p:nvPr/>
        </p:nvPicPr>
        <p:blipFill>
          <a:blip r:embed="rId6" cstate="print"/>
          <a:srcRect/>
          <a:stretch>
            <a:fillRect/>
          </a:stretch>
        </p:blipFill>
        <p:spPr bwMode="auto">
          <a:xfrm>
            <a:off x="5036116" y="3273549"/>
            <a:ext cx="1336084" cy="299467"/>
          </a:xfrm>
          <a:prstGeom prst="rect">
            <a:avLst/>
          </a:prstGeom>
          <a:noFill/>
        </p:spPr>
      </p:pic>
      <p:pic>
        <p:nvPicPr>
          <p:cNvPr id="125960" name="Picture 8" descr="$\displaystyle \Delta \rho_{\alpha, \beta}$"/>
          <p:cNvPicPr>
            <a:picLocks noChangeAspect="1" noChangeArrowheads="1"/>
          </p:cNvPicPr>
          <p:nvPr/>
        </p:nvPicPr>
        <p:blipFill>
          <a:blip r:embed="rId7" cstate="print"/>
          <a:srcRect/>
          <a:stretch>
            <a:fillRect/>
          </a:stretch>
        </p:blipFill>
        <p:spPr bwMode="auto">
          <a:xfrm>
            <a:off x="755576" y="3501008"/>
            <a:ext cx="820105" cy="328042"/>
          </a:xfrm>
          <a:prstGeom prst="rect">
            <a:avLst/>
          </a:prstGeom>
          <a:noFill/>
        </p:spPr>
      </p:pic>
      <p:pic>
        <p:nvPicPr>
          <p:cNvPr id="125962" name="Picture 10" descr="$\displaystyle \Delta \rho &amp;=&amp; \frac{{\bm E} \cdot {\bm J}}{J^2}$"/>
          <p:cNvPicPr>
            <a:picLocks noChangeAspect="1" noChangeArrowheads="1"/>
          </p:cNvPicPr>
          <p:nvPr/>
        </p:nvPicPr>
        <p:blipFill>
          <a:blip r:embed="rId8" cstate="print"/>
          <a:srcRect/>
          <a:stretch>
            <a:fillRect/>
          </a:stretch>
        </p:blipFill>
        <p:spPr bwMode="auto">
          <a:xfrm>
            <a:off x="1403650" y="3861048"/>
            <a:ext cx="1406843" cy="566738"/>
          </a:xfrm>
          <a:prstGeom prst="rect">
            <a:avLst/>
          </a:prstGeom>
          <a:noFill/>
        </p:spPr>
      </p:pic>
      <p:pic>
        <p:nvPicPr>
          <p:cNvPr id="125964" name="Picture 12" descr="$\displaystyle =\frac{1}{J^2} (\Delta \rho_{xx} J_x^2&#10;+ \Delta \rho_{yy} J_y^2)$"/>
          <p:cNvPicPr>
            <a:picLocks noChangeAspect="1" noChangeArrowheads="1"/>
          </p:cNvPicPr>
          <p:nvPr/>
        </p:nvPicPr>
        <p:blipFill>
          <a:blip r:embed="rId9" cstate="print"/>
          <a:srcRect/>
          <a:stretch>
            <a:fillRect/>
          </a:stretch>
        </p:blipFill>
        <p:spPr bwMode="auto">
          <a:xfrm>
            <a:off x="1835696" y="4509120"/>
            <a:ext cx="3047048" cy="560070"/>
          </a:xfrm>
          <a:prstGeom prst="rect">
            <a:avLst/>
          </a:prstGeom>
          <a:noFill/>
        </p:spPr>
      </p:pic>
      <p:pic>
        <p:nvPicPr>
          <p:cNvPr id="125966" name="Picture 14" descr="$\displaystyle =\Delta \rho_{xx} \cos^2 \theta+\Delta \rho_{yy} \sin^2 \theta$"/>
          <p:cNvPicPr>
            <a:picLocks noChangeAspect="1" noChangeArrowheads="1"/>
          </p:cNvPicPr>
          <p:nvPr/>
        </p:nvPicPr>
        <p:blipFill>
          <a:blip r:embed="rId10" cstate="print"/>
          <a:srcRect/>
          <a:stretch>
            <a:fillRect/>
          </a:stretch>
        </p:blipFill>
        <p:spPr bwMode="auto">
          <a:xfrm>
            <a:off x="1835696" y="5111849"/>
            <a:ext cx="3287078" cy="333375"/>
          </a:xfrm>
          <a:prstGeom prst="rect">
            <a:avLst/>
          </a:prstGeom>
          <a:noFill/>
        </p:spPr>
      </p:pic>
      <p:pic>
        <p:nvPicPr>
          <p:cNvPr id="125968" name="Picture 16" descr="$\displaystyle  \Delta \rho_{xx}(k) = 3 \Delta \rho_{yy}(k)&#10;=\frac{3 \pi B_{\parallel}^2}{2 \hbar} g(k), \quad  \Delta \rho_{xy}(k)=\Delta \rho_{yx}(k)=0$"/>
          <p:cNvPicPr>
            <a:picLocks noChangeAspect="1" noChangeArrowheads="1"/>
          </p:cNvPicPr>
          <p:nvPr/>
        </p:nvPicPr>
        <p:blipFill>
          <a:blip r:embed="rId11" cstate="print"/>
          <a:srcRect/>
          <a:stretch>
            <a:fillRect/>
          </a:stretch>
        </p:blipFill>
        <p:spPr bwMode="auto">
          <a:xfrm>
            <a:off x="755576" y="1322090"/>
            <a:ext cx="7354252" cy="666750"/>
          </a:xfrm>
          <a:prstGeom prst="rect">
            <a:avLst/>
          </a:prstGeom>
          <a:noFill/>
        </p:spPr>
      </p:pic>
      <p:pic>
        <p:nvPicPr>
          <p:cNvPr id="125970" name="Picture 18" descr="$\displaystyle g(k) &amp; = &amp; \int_0^{\infty} r W(rk) c(r) \mathrm{d}r, \quad W(z) &amp; = &amp; \int_0^{2 \pi} J_0 \left( 2 z \sin \frac{\phi}{2} \right)\sin^2 \frac{\phi}{2} \mathrm{d} \phi$"/>
          <p:cNvPicPr>
            <a:picLocks noChangeAspect="1" noChangeArrowheads="1"/>
          </p:cNvPicPr>
          <p:nvPr/>
        </p:nvPicPr>
        <p:blipFill>
          <a:blip r:embed="rId12" cstate="print"/>
          <a:srcRect/>
          <a:stretch>
            <a:fillRect/>
          </a:stretch>
        </p:blipFill>
        <p:spPr bwMode="auto">
          <a:xfrm>
            <a:off x="755576" y="2296864"/>
            <a:ext cx="7887652" cy="700088"/>
          </a:xfrm>
          <a:prstGeom prst="rect">
            <a:avLst/>
          </a:prstGeom>
          <a:noFill/>
        </p:spPr>
      </p:pic>
      <p:pic>
        <p:nvPicPr>
          <p:cNvPr id="39" name="Picture 4" descr="$\displaystyle \Delta \rho(n, \theta, B_{\parallel})=\frac{\pi B_{\parallel}^2}{2 \hbar}(\sin^2 \theta +3 \cos^2 \theta) g(k(n))$"/>
          <p:cNvPicPr>
            <a:picLocks noChangeAspect="1" noChangeArrowheads="1"/>
          </p:cNvPicPr>
          <p:nvPr/>
        </p:nvPicPr>
        <p:blipFill>
          <a:blip r:embed="rId13" cstate="print"/>
          <a:srcRect/>
          <a:stretch>
            <a:fillRect/>
          </a:stretch>
        </p:blipFill>
        <p:spPr bwMode="auto">
          <a:xfrm>
            <a:off x="1658491" y="6017954"/>
            <a:ext cx="5217765" cy="651406"/>
          </a:xfrm>
          <a:prstGeom prst="rect">
            <a:avLst/>
          </a:prstGeom>
          <a:noFill/>
        </p:spPr>
      </p:pic>
      <p:sp>
        <p:nvSpPr>
          <p:cNvPr id="40" name="角丸四角形 39"/>
          <p:cNvSpPr/>
          <p:nvPr/>
        </p:nvSpPr>
        <p:spPr>
          <a:xfrm>
            <a:off x="1403648" y="5949280"/>
            <a:ext cx="5688632"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611560" y="5530006"/>
            <a:ext cx="7560840" cy="369332"/>
          </a:xfrm>
          <a:prstGeom prst="rect">
            <a:avLst/>
          </a:prstGeom>
          <a:noFill/>
        </p:spPr>
        <p:txBody>
          <a:bodyPr wrap="square" rtlCol="0">
            <a:spAutoFit/>
          </a:bodyPr>
          <a:lstStyle/>
          <a:p>
            <a:r>
              <a:rPr lang="ja-JP" altLang="en-US" dirty="0" smtClean="0"/>
              <a:t>以上より，</a:t>
            </a:r>
            <a:r>
              <a:rPr lang="en-US" altLang="ja-JP" dirty="0" smtClean="0"/>
              <a:t>Lundeberg-Folk</a:t>
            </a:r>
            <a:r>
              <a:rPr lang="ja-JP" altLang="en-US" dirty="0" smtClean="0"/>
              <a:t>公式を得る．</a:t>
            </a:r>
            <a:endParaRPr lang="en-US" altLang="ja-JP" dirty="0" smtClean="0"/>
          </a:p>
        </p:txBody>
      </p:sp>
      <p:sp>
        <p:nvSpPr>
          <p:cNvPr id="26" name="テキスト ボックス 25"/>
          <p:cNvSpPr txBox="1"/>
          <p:nvPr/>
        </p:nvSpPr>
        <p:spPr>
          <a:xfrm>
            <a:off x="395536" y="332656"/>
            <a:ext cx="8352928" cy="646331"/>
          </a:xfrm>
          <a:prstGeom prst="rect">
            <a:avLst/>
          </a:prstGeom>
          <a:noFill/>
        </p:spPr>
        <p:txBody>
          <a:bodyPr wrap="square" rtlCol="0">
            <a:spAutoFit/>
          </a:bodyPr>
          <a:lstStyle/>
          <a:p>
            <a:r>
              <a:rPr lang="en-US" altLang="ja-JP" sz="3600" dirty="0" smtClean="0"/>
              <a:t>【</a:t>
            </a:r>
            <a:r>
              <a:rPr lang="ja-JP" altLang="en-US" sz="3600" dirty="0" smtClean="0"/>
              <a:t>補足</a:t>
            </a:r>
            <a:r>
              <a:rPr lang="en-US" altLang="ja-JP" sz="3600" dirty="0" smtClean="0"/>
              <a:t>】Lundeberg-Folk</a:t>
            </a:r>
            <a:r>
              <a:rPr lang="ja-JP" altLang="en-US" sz="3600" dirty="0" smtClean="0"/>
              <a:t>公式の導出</a:t>
            </a:r>
            <a:endParaRPr kumimoji="1" lang="en-US" altLang="ja-JP" sz="3600"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テキスト ボックス 3"/>
          <p:cNvSpPr txBox="1"/>
          <p:nvPr/>
        </p:nvSpPr>
        <p:spPr>
          <a:xfrm>
            <a:off x="395536" y="332656"/>
            <a:ext cx="8748464" cy="646331"/>
          </a:xfrm>
          <a:prstGeom prst="rect">
            <a:avLst/>
          </a:prstGeom>
          <a:noFill/>
        </p:spPr>
        <p:txBody>
          <a:bodyPr wrap="square" rtlCol="0">
            <a:spAutoFit/>
          </a:bodyPr>
          <a:lstStyle/>
          <a:p>
            <a:r>
              <a:rPr lang="en-US" altLang="ja-JP" sz="3600" dirty="0" smtClean="0"/>
              <a:t>【</a:t>
            </a:r>
            <a:r>
              <a:rPr lang="ja-JP" altLang="en-US" sz="3600" dirty="0" smtClean="0"/>
              <a:t>補足</a:t>
            </a:r>
            <a:r>
              <a:rPr lang="en-US" altLang="ja-JP" sz="3600" dirty="0" smtClean="0"/>
              <a:t>】</a:t>
            </a:r>
            <a:r>
              <a:rPr lang="ja-JP" altLang="en-US" sz="3600" dirty="0" smtClean="0"/>
              <a:t>指数関数型相関関数を用いた展開</a:t>
            </a:r>
            <a:endParaRPr kumimoji="1" lang="en-US" altLang="ja-JP" sz="3600" dirty="0" smtClean="0"/>
          </a:p>
        </p:txBody>
      </p:sp>
      <p:sp>
        <p:nvSpPr>
          <p:cNvPr id="17" name="テキスト ボックス 16"/>
          <p:cNvSpPr txBox="1"/>
          <p:nvPr/>
        </p:nvSpPr>
        <p:spPr>
          <a:xfrm>
            <a:off x="395536" y="2564904"/>
            <a:ext cx="6192688" cy="369332"/>
          </a:xfrm>
          <a:prstGeom prst="rect">
            <a:avLst/>
          </a:prstGeom>
          <a:noFill/>
        </p:spPr>
        <p:txBody>
          <a:bodyPr wrap="square" rtlCol="0">
            <a:spAutoFit/>
          </a:bodyPr>
          <a:lstStyle/>
          <a:p>
            <a:r>
              <a:rPr kumimoji="1" lang="ja-JP" altLang="en-US" dirty="0" smtClean="0"/>
              <a:t>これを用いて磁気抵抗を計算すると次の結果を得る．</a:t>
            </a:r>
            <a:endParaRPr kumimoji="1" lang="ja-JP" altLang="en-US" dirty="0"/>
          </a:p>
        </p:txBody>
      </p:sp>
      <p:pic>
        <p:nvPicPr>
          <p:cNvPr id="26638" name="Picture 14" descr="$\rho_{\parallel}(k)=\frac{(\pi ZRB_{\parallel})^{2}}{\hbar}F(\frac{3}{2},\frac{3}{2},2;-4k^{2}R^{2})$"/>
          <p:cNvPicPr>
            <a:picLocks noChangeAspect="1" noChangeArrowheads="1"/>
          </p:cNvPicPr>
          <p:nvPr/>
        </p:nvPicPr>
        <p:blipFill>
          <a:blip r:embed="rId3" cstate="print"/>
          <a:srcRect/>
          <a:stretch>
            <a:fillRect/>
          </a:stretch>
        </p:blipFill>
        <p:spPr bwMode="auto">
          <a:xfrm>
            <a:off x="683568" y="3097906"/>
            <a:ext cx="6181725" cy="619126"/>
          </a:xfrm>
          <a:prstGeom prst="rect">
            <a:avLst/>
          </a:prstGeom>
          <a:noFill/>
        </p:spPr>
      </p:pic>
      <p:sp>
        <p:nvSpPr>
          <p:cNvPr id="19" name="テキスト ボックス 18"/>
          <p:cNvSpPr txBox="1"/>
          <p:nvPr/>
        </p:nvSpPr>
        <p:spPr>
          <a:xfrm>
            <a:off x="395536" y="3995772"/>
            <a:ext cx="7776864" cy="369332"/>
          </a:xfrm>
          <a:prstGeom prst="rect">
            <a:avLst/>
          </a:prstGeom>
          <a:noFill/>
        </p:spPr>
        <p:txBody>
          <a:bodyPr wrap="square" rtlCol="0">
            <a:spAutoFit/>
          </a:bodyPr>
          <a:lstStyle/>
          <a:p>
            <a:r>
              <a:rPr kumimoji="1" lang="ja-JP" altLang="en-US" dirty="0" smtClean="0"/>
              <a:t>ここで　　　　　　　　　　はガウスの超幾何関数であり，次のように定義される．</a:t>
            </a:r>
            <a:endParaRPr kumimoji="1" lang="ja-JP" altLang="en-US" dirty="0"/>
          </a:p>
        </p:txBody>
      </p:sp>
      <p:pic>
        <p:nvPicPr>
          <p:cNvPr id="26642" name="Picture 18" descr="$F(\alpha,\beta,\gamma;z)=\displaystyle \sum^{\infty }_{n=0}\frac{(\alpha )_{n}(\beta )_{n}}{(\gamma )_{n}}\frac{z^{n}}{n!}$"/>
          <p:cNvPicPr>
            <a:picLocks noChangeAspect="1" noChangeArrowheads="1"/>
          </p:cNvPicPr>
          <p:nvPr/>
        </p:nvPicPr>
        <p:blipFill>
          <a:blip r:embed="rId4" cstate="print"/>
          <a:srcRect/>
          <a:stretch>
            <a:fillRect/>
          </a:stretch>
        </p:blipFill>
        <p:spPr bwMode="auto">
          <a:xfrm>
            <a:off x="611560" y="4432114"/>
            <a:ext cx="4680520" cy="941102"/>
          </a:xfrm>
          <a:prstGeom prst="rect">
            <a:avLst/>
          </a:prstGeom>
          <a:noFill/>
        </p:spPr>
      </p:pic>
      <p:sp>
        <p:nvSpPr>
          <p:cNvPr id="16" name="スライド番号プレースホルダ 15"/>
          <p:cNvSpPr>
            <a:spLocks noGrp="1"/>
          </p:cNvSpPr>
          <p:nvPr>
            <p:ph type="sldNum" sz="quarter" idx="12"/>
          </p:nvPr>
        </p:nvSpPr>
        <p:spPr/>
        <p:txBody>
          <a:bodyPr/>
          <a:lstStyle/>
          <a:p>
            <a:fld id="{E7E7B912-14B4-4DCE-91AB-EA512C3ECE6D}" type="slidenum">
              <a:rPr kumimoji="1" lang="ja-JP" altLang="en-US" smtClean="0"/>
              <a:pPr/>
              <a:t>32</a:t>
            </a:fld>
            <a:endParaRPr kumimoji="1" lang="ja-JP" altLang="en-US"/>
          </a:p>
        </p:txBody>
      </p:sp>
      <p:sp>
        <p:nvSpPr>
          <p:cNvPr id="18" name="角丸四角形 17"/>
          <p:cNvSpPr/>
          <p:nvPr/>
        </p:nvSpPr>
        <p:spPr>
          <a:xfrm>
            <a:off x="251520" y="2996952"/>
            <a:ext cx="7344816" cy="93610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827584" y="1494076"/>
            <a:ext cx="4392488" cy="864096"/>
          </a:xfrm>
          <a:prstGeom prst="round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Picture 12" descr="$c(r)=Z^{2}\exp (-r/R)$"/>
          <p:cNvPicPr>
            <a:picLocks noChangeAspect="1" noChangeArrowheads="1"/>
          </p:cNvPicPr>
          <p:nvPr/>
        </p:nvPicPr>
        <p:blipFill>
          <a:blip r:embed="rId5" cstate="print"/>
          <a:srcRect/>
          <a:stretch>
            <a:fillRect/>
          </a:stretch>
        </p:blipFill>
        <p:spPr bwMode="auto">
          <a:xfrm>
            <a:off x="1269107" y="1703997"/>
            <a:ext cx="3590925" cy="438151"/>
          </a:xfrm>
          <a:prstGeom prst="rect">
            <a:avLst/>
          </a:prstGeom>
          <a:noFill/>
        </p:spPr>
      </p:pic>
      <p:sp>
        <p:nvSpPr>
          <p:cNvPr id="24" name="テキスト ボックス 23"/>
          <p:cNvSpPr txBox="1"/>
          <p:nvPr/>
        </p:nvSpPr>
        <p:spPr>
          <a:xfrm>
            <a:off x="539552" y="1052736"/>
            <a:ext cx="2304256" cy="369332"/>
          </a:xfrm>
          <a:prstGeom prst="rect">
            <a:avLst/>
          </a:prstGeom>
          <a:noFill/>
        </p:spPr>
        <p:txBody>
          <a:bodyPr wrap="square" rtlCol="0">
            <a:spAutoFit/>
          </a:bodyPr>
          <a:lstStyle/>
          <a:p>
            <a:r>
              <a:rPr kumimoji="1" lang="ja-JP" altLang="en-US" b="1" dirty="0" smtClean="0"/>
              <a:t>指数関数型相関関数</a:t>
            </a:r>
            <a:endParaRPr kumimoji="1" lang="ja-JP" altLang="en-US" b="1" dirty="0"/>
          </a:p>
        </p:txBody>
      </p:sp>
      <p:pic>
        <p:nvPicPr>
          <p:cNvPr id="119810" name="Picture 2" descr="$\displaystyle F(\alpha,\beta,\gamma;z)$"/>
          <p:cNvPicPr>
            <a:picLocks noChangeAspect="1" noChangeArrowheads="1"/>
          </p:cNvPicPr>
          <p:nvPr/>
        </p:nvPicPr>
        <p:blipFill>
          <a:blip r:embed="rId6" cstate="print"/>
          <a:srcRect/>
          <a:stretch>
            <a:fillRect/>
          </a:stretch>
        </p:blipFill>
        <p:spPr bwMode="auto">
          <a:xfrm>
            <a:off x="1070258" y="4077072"/>
            <a:ext cx="1413510" cy="273368"/>
          </a:xfrm>
          <a:prstGeom prst="rect">
            <a:avLst/>
          </a:prstGeom>
          <a:noFill/>
        </p:spPr>
      </p:pic>
      <p:sp>
        <p:nvSpPr>
          <p:cNvPr id="25" name="テキスト ボックス 24"/>
          <p:cNvSpPr txBox="1"/>
          <p:nvPr/>
        </p:nvSpPr>
        <p:spPr>
          <a:xfrm>
            <a:off x="251520" y="5435932"/>
            <a:ext cx="4104456" cy="369332"/>
          </a:xfrm>
          <a:prstGeom prst="rect">
            <a:avLst/>
          </a:prstGeom>
          <a:noFill/>
        </p:spPr>
        <p:txBody>
          <a:bodyPr wrap="square" rtlCol="0">
            <a:spAutoFit/>
          </a:bodyPr>
          <a:lstStyle/>
          <a:p>
            <a:r>
              <a:rPr lang="ja-JP" altLang="en-US" dirty="0" smtClean="0"/>
              <a:t>　　　　 </a:t>
            </a:r>
            <a:r>
              <a:rPr kumimoji="1" lang="ja-JP" altLang="en-US" dirty="0" smtClean="0"/>
              <a:t>はポッホハンマー記号である．</a:t>
            </a:r>
            <a:endParaRPr kumimoji="1" lang="ja-JP" altLang="en-US" dirty="0"/>
          </a:p>
        </p:txBody>
      </p:sp>
      <p:pic>
        <p:nvPicPr>
          <p:cNvPr id="26" name="Picture 4" descr="$\displaystyle&amp;&amp; (\alpha)_n=\alpha(\alpha+1)(\alpha+2) \cdots (\alpha+n-1), &#10;\quad n \in \mathbb{N} \equiv \{1,2,3, \dots\}$"/>
          <p:cNvPicPr>
            <a:picLocks noChangeAspect="1" noChangeArrowheads="1"/>
          </p:cNvPicPr>
          <p:nvPr/>
        </p:nvPicPr>
        <p:blipFill>
          <a:blip r:embed="rId7" cstate="print"/>
          <a:srcRect/>
          <a:stretch>
            <a:fillRect/>
          </a:stretch>
        </p:blipFill>
        <p:spPr bwMode="auto">
          <a:xfrm>
            <a:off x="971600" y="5877272"/>
            <a:ext cx="7776864" cy="284436"/>
          </a:xfrm>
          <a:prstGeom prst="rect">
            <a:avLst/>
          </a:prstGeom>
          <a:noFill/>
        </p:spPr>
      </p:pic>
      <p:pic>
        <p:nvPicPr>
          <p:cNvPr id="27" name="Picture 6" descr="$\displaystyle (\alpha)_0=1$"/>
          <p:cNvPicPr>
            <a:picLocks noChangeAspect="1" noChangeArrowheads="1"/>
          </p:cNvPicPr>
          <p:nvPr/>
        </p:nvPicPr>
        <p:blipFill>
          <a:blip r:embed="rId8" cstate="print"/>
          <a:srcRect/>
          <a:stretch>
            <a:fillRect/>
          </a:stretch>
        </p:blipFill>
        <p:spPr bwMode="auto">
          <a:xfrm>
            <a:off x="957584" y="6240261"/>
            <a:ext cx="1022128" cy="285083"/>
          </a:xfrm>
          <a:prstGeom prst="rect">
            <a:avLst/>
          </a:prstGeom>
          <a:noFill/>
        </p:spPr>
      </p:pic>
      <p:pic>
        <p:nvPicPr>
          <p:cNvPr id="28" name="Picture 8" descr="$\displaystyle (\alpha)_n$"/>
          <p:cNvPicPr>
            <a:picLocks noChangeAspect="1" noChangeArrowheads="1"/>
          </p:cNvPicPr>
          <p:nvPr/>
        </p:nvPicPr>
        <p:blipFill>
          <a:blip r:embed="rId9" cstate="print"/>
          <a:srcRect/>
          <a:stretch>
            <a:fillRect/>
          </a:stretch>
        </p:blipFill>
        <p:spPr bwMode="auto">
          <a:xfrm>
            <a:off x="467544" y="5526110"/>
            <a:ext cx="497031" cy="279154"/>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角丸四角形 26"/>
          <p:cNvSpPr/>
          <p:nvPr/>
        </p:nvSpPr>
        <p:spPr>
          <a:xfrm>
            <a:off x="5436096" y="1772816"/>
            <a:ext cx="648072" cy="43204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3347864" y="2492896"/>
            <a:ext cx="1512168" cy="64807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827584" y="5949280"/>
            <a:ext cx="5328592" cy="86409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 8"/>
          <p:cNvSpPr>
            <a:spLocks noGrp="1"/>
          </p:cNvSpPr>
          <p:nvPr>
            <p:ph type="sldNum" sz="quarter" idx="12"/>
          </p:nvPr>
        </p:nvSpPr>
        <p:spPr/>
        <p:txBody>
          <a:bodyPr/>
          <a:lstStyle/>
          <a:p>
            <a:fld id="{E7E7B912-14B4-4DCE-91AB-EA512C3ECE6D}" type="slidenum">
              <a:rPr kumimoji="1" lang="ja-JP" altLang="en-US" smtClean="0"/>
              <a:pPr/>
              <a:t>33</a:t>
            </a:fld>
            <a:endParaRPr kumimoji="1" lang="ja-JP" altLang="en-US"/>
          </a:p>
        </p:txBody>
      </p:sp>
      <p:sp>
        <p:nvSpPr>
          <p:cNvPr id="15" name="テキスト ボックス 14"/>
          <p:cNvSpPr txBox="1"/>
          <p:nvPr/>
        </p:nvSpPr>
        <p:spPr>
          <a:xfrm>
            <a:off x="755576" y="1198493"/>
            <a:ext cx="2592288" cy="369332"/>
          </a:xfrm>
          <a:prstGeom prst="rect">
            <a:avLst/>
          </a:prstGeom>
          <a:noFill/>
        </p:spPr>
        <p:txBody>
          <a:bodyPr wrap="square" rtlCol="0">
            <a:spAutoFit/>
          </a:bodyPr>
          <a:lstStyle/>
          <a:p>
            <a:r>
              <a:rPr kumimoji="1" lang="en-US" altLang="ja-JP" b="1" dirty="0" smtClean="0"/>
              <a:t>Lundeberg-Folk</a:t>
            </a:r>
            <a:r>
              <a:rPr kumimoji="1" lang="ja-JP" altLang="en-US" b="1" dirty="0" smtClean="0"/>
              <a:t>の式</a:t>
            </a:r>
            <a:endParaRPr kumimoji="1" lang="ja-JP" altLang="en-US" b="1" dirty="0"/>
          </a:p>
        </p:txBody>
      </p:sp>
      <p:sp>
        <p:nvSpPr>
          <p:cNvPr id="18" name="角丸四角形 17"/>
          <p:cNvSpPr/>
          <p:nvPr/>
        </p:nvSpPr>
        <p:spPr>
          <a:xfrm>
            <a:off x="611560" y="1124744"/>
            <a:ext cx="7344816" cy="21602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95536" y="3491716"/>
            <a:ext cx="4608512" cy="369332"/>
          </a:xfrm>
          <a:prstGeom prst="rect">
            <a:avLst/>
          </a:prstGeom>
          <a:noFill/>
        </p:spPr>
        <p:txBody>
          <a:bodyPr wrap="square" rtlCol="0">
            <a:spAutoFit/>
          </a:bodyPr>
          <a:lstStyle/>
          <a:p>
            <a:r>
              <a:rPr lang="en-US" altLang="ja-JP" dirty="0" smtClean="0"/>
              <a:t>Lundeberg-Folk</a:t>
            </a:r>
            <a:r>
              <a:rPr lang="ja-JP" altLang="en-US" dirty="0" smtClean="0"/>
              <a:t>の式に</a:t>
            </a:r>
            <a:r>
              <a:rPr kumimoji="1" lang="ja-JP" altLang="en-US" dirty="0" smtClean="0"/>
              <a:t>相関関数</a:t>
            </a:r>
            <a:endParaRPr kumimoji="1" lang="ja-JP" altLang="en-US" dirty="0"/>
          </a:p>
        </p:txBody>
      </p:sp>
      <p:sp>
        <p:nvSpPr>
          <p:cNvPr id="21" name="テキスト ボックス 20"/>
          <p:cNvSpPr txBox="1"/>
          <p:nvPr/>
        </p:nvSpPr>
        <p:spPr>
          <a:xfrm>
            <a:off x="395536" y="5302949"/>
            <a:ext cx="4608512" cy="646331"/>
          </a:xfrm>
          <a:prstGeom prst="rect">
            <a:avLst/>
          </a:prstGeom>
          <a:noFill/>
        </p:spPr>
        <p:txBody>
          <a:bodyPr wrap="square" rtlCol="0">
            <a:spAutoFit/>
          </a:bodyPr>
          <a:lstStyle/>
          <a:p>
            <a:r>
              <a:rPr lang="ja-JP" altLang="en-US" dirty="0" smtClean="0"/>
              <a:t>を導入する．</a:t>
            </a:r>
            <a:endParaRPr lang="en-US" altLang="ja-JP" dirty="0" smtClean="0"/>
          </a:p>
          <a:p>
            <a:r>
              <a:rPr kumimoji="1" lang="ja-JP" altLang="en-US" dirty="0" smtClean="0"/>
              <a:t>第一種ベッセル関数　　</a:t>
            </a:r>
            <a:r>
              <a:rPr lang="ja-JP" altLang="en-US" dirty="0" smtClean="0"/>
              <a:t>を定義式に戻す．</a:t>
            </a:r>
            <a:endParaRPr kumimoji="1" lang="ja-JP" altLang="en-US" dirty="0"/>
          </a:p>
        </p:txBody>
      </p:sp>
      <p:pic>
        <p:nvPicPr>
          <p:cNvPr id="65538" name="Picture 2" descr="$J_0$"/>
          <p:cNvPicPr>
            <a:picLocks noChangeAspect="1" noChangeArrowheads="1"/>
          </p:cNvPicPr>
          <p:nvPr/>
        </p:nvPicPr>
        <p:blipFill>
          <a:blip r:embed="rId3" cstate="print"/>
          <a:srcRect/>
          <a:stretch>
            <a:fillRect/>
          </a:stretch>
        </p:blipFill>
        <p:spPr bwMode="auto">
          <a:xfrm>
            <a:off x="2483769" y="5661248"/>
            <a:ext cx="216023" cy="216024"/>
          </a:xfrm>
          <a:prstGeom prst="rect">
            <a:avLst/>
          </a:prstGeom>
          <a:noFill/>
        </p:spPr>
      </p:pic>
      <p:pic>
        <p:nvPicPr>
          <p:cNvPr id="22" name="Picture 2" descr="$\displaystyle J_{\alpha }(x)=\sum_{m=0}^{\infty }\frac{(-1)^m}{m!\Gamma (m+\alpha +1)}\left ( \frac{x}{2} \right )^{2m+\alpha }$"/>
          <p:cNvPicPr>
            <a:picLocks noChangeAspect="1" noChangeArrowheads="1"/>
          </p:cNvPicPr>
          <p:nvPr/>
        </p:nvPicPr>
        <p:blipFill>
          <a:blip r:embed="rId4" cstate="print"/>
          <a:srcRect/>
          <a:stretch>
            <a:fillRect/>
          </a:stretch>
        </p:blipFill>
        <p:spPr bwMode="auto">
          <a:xfrm>
            <a:off x="1043608" y="5994738"/>
            <a:ext cx="4824536" cy="761415"/>
          </a:xfrm>
          <a:prstGeom prst="rect">
            <a:avLst/>
          </a:prstGeom>
          <a:noFill/>
        </p:spPr>
      </p:pic>
      <p:pic>
        <p:nvPicPr>
          <p:cNvPr id="23" name="Picture 2" descr="$\displaystyle \rho_{\parallel}(k)=\frac{\pi B_{\parallel}^{2}}{\hbar}\int_{0}^{\infty }dr\, rW(kr)c(r)$"/>
          <p:cNvPicPr>
            <a:picLocks noChangeAspect="1" noChangeArrowheads="1"/>
          </p:cNvPicPr>
          <p:nvPr/>
        </p:nvPicPr>
        <p:blipFill>
          <a:blip r:embed="rId5" cstate="print"/>
          <a:srcRect/>
          <a:stretch>
            <a:fillRect/>
          </a:stretch>
        </p:blipFill>
        <p:spPr bwMode="auto">
          <a:xfrm>
            <a:off x="1332706" y="1484784"/>
            <a:ext cx="4679454" cy="876393"/>
          </a:xfrm>
          <a:prstGeom prst="rect">
            <a:avLst/>
          </a:prstGeom>
          <a:noFill/>
        </p:spPr>
      </p:pic>
      <p:pic>
        <p:nvPicPr>
          <p:cNvPr id="24" name="Picture 4" descr="$\displaystyle W(z)=\int_{0}^{2\pi}d\phi\, J_{0}(2z\sin\frac{\phi}{2})\sin^{2}\frac{\phi}{2}$"/>
          <p:cNvPicPr>
            <a:picLocks noChangeAspect="1" noChangeArrowheads="1"/>
          </p:cNvPicPr>
          <p:nvPr/>
        </p:nvPicPr>
        <p:blipFill>
          <a:blip r:embed="rId6" cstate="print"/>
          <a:srcRect/>
          <a:stretch>
            <a:fillRect/>
          </a:stretch>
        </p:blipFill>
        <p:spPr bwMode="auto">
          <a:xfrm>
            <a:off x="1322337" y="2415672"/>
            <a:ext cx="4330849" cy="725296"/>
          </a:xfrm>
          <a:prstGeom prst="rect">
            <a:avLst/>
          </a:prstGeom>
          <a:noFill/>
        </p:spPr>
      </p:pic>
      <p:sp>
        <p:nvSpPr>
          <p:cNvPr id="17" name="角丸四角形 16"/>
          <p:cNvSpPr/>
          <p:nvPr/>
        </p:nvSpPr>
        <p:spPr>
          <a:xfrm>
            <a:off x="1187624" y="4365104"/>
            <a:ext cx="4392488" cy="864096"/>
          </a:xfrm>
          <a:prstGeom prst="round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12" descr="$c(r)=Z^{2}\exp (-r/R)$"/>
          <p:cNvPicPr>
            <a:picLocks noChangeAspect="1" noChangeArrowheads="1"/>
          </p:cNvPicPr>
          <p:nvPr/>
        </p:nvPicPr>
        <p:blipFill>
          <a:blip r:embed="rId7" cstate="print"/>
          <a:srcRect/>
          <a:stretch>
            <a:fillRect/>
          </a:stretch>
        </p:blipFill>
        <p:spPr bwMode="auto">
          <a:xfrm>
            <a:off x="1629147" y="4575025"/>
            <a:ext cx="3590925" cy="438151"/>
          </a:xfrm>
          <a:prstGeom prst="rect">
            <a:avLst/>
          </a:prstGeom>
          <a:noFill/>
        </p:spPr>
      </p:pic>
      <p:sp>
        <p:nvSpPr>
          <p:cNvPr id="26" name="テキスト ボックス 25"/>
          <p:cNvSpPr txBox="1"/>
          <p:nvPr/>
        </p:nvSpPr>
        <p:spPr>
          <a:xfrm>
            <a:off x="899592" y="3923764"/>
            <a:ext cx="2304256" cy="369332"/>
          </a:xfrm>
          <a:prstGeom prst="rect">
            <a:avLst/>
          </a:prstGeom>
          <a:noFill/>
        </p:spPr>
        <p:txBody>
          <a:bodyPr wrap="square" rtlCol="0">
            <a:spAutoFit/>
          </a:bodyPr>
          <a:lstStyle/>
          <a:p>
            <a:r>
              <a:rPr kumimoji="1" lang="ja-JP" altLang="en-US" b="1" dirty="0" smtClean="0"/>
              <a:t>指数関数型相関関数</a:t>
            </a:r>
            <a:endParaRPr kumimoji="1" lang="ja-JP" altLang="en-US" b="1" dirty="0"/>
          </a:p>
        </p:txBody>
      </p:sp>
      <p:sp>
        <p:nvSpPr>
          <p:cNvPr id="20" name="テキスト ボックス 19"/>
          <p:cNvSpPr txBox="1"/>
          <p:nvPr/>
        </p:nvSpPr>
        <p:spPr>
          <a:xfrm>
            <a:off x="395536" y="332656"/>
            <a:ext cx="8748464" cy="646331"/>
          </a:xfrm>
          <a:prstGeom prst="rect">
            <a:avLst/>
          </a:prstGeom>
          <a:noFill/>
        </p:spPr>
        <p:txBody>
          <a:bodyPr wrap="square" rtlCol="0">
            <a:spAutoFit/>
          </a:bodyPr>
          <a:lstStyle/>
          <a:p>
            <a:r>
              <a:rPr lang="en-US" altLang="ja-JP" sz="3600" dirty="0" smtClean="0"/>
              <a:t>【</a:t>
            </a:r>
            <a:r>
              <a:rPr lang="ja-JP" altLang="en-US" sz="3600" dirty="0" smtClean="0"/>
              <a:t>補足</a:t>
            </a:r>
            <a:r>
              <a:rPr lang="en-US" altLang="ja-JP" sz="3600" dirty="0" smtClean="0"/>
              <a:t>】</a:t>
            </a:r>
            <a:r>
              <a:rPr lang="ja-JP" altLang="en-US" sz="3600" dirty="0" smtClean="0"/>
              <a:t>指数関数型相関関数を用いた展開</a:t>
            </a:r>
            <a:endParaRPr kumimoji="1" lang="en-US" altLang="ja-JP" sz="3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down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strips(downLeft)">
                                      <p:cBhvr>
                                        <p:cTn id="12" dur="500"/>
                                        <p:tgtEl>
                                          <p:spTgt spid="28"/>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strips(downLeft)">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2"/>
          </p:nvPr>
        </p:nvSpPr>
        <p:spPr/>
        <p:txBody>
          <a:bodyPr/>
          <a:lstStyle/>
          <a:p>
            <a:fld id="{E7E7B912-14B4-4DCE-91AB-EA512C3ECE6D}" type="slidenum">
              <a:rPr kumimoji="1" lang="ja-JP" altLang="en-US" smtClean="0"/>
              <a:pPr/>
              <a:t>34</a:t>
            </a:fld>
            <a:endParaRPr kumimoji="1" lang="ja-JP" altLang="en-US"/>
          </a:p>
        </p:txBody>
      </p:sp>
      <p:pic>
        <p:nvPicPr>
          <p:cNvPr id="66562" name="Picture 2" descr="$\displaystyle \rho_{\parallel}(k)=\frac{\pi(ZB_{\parallel})^2}{\hbar}\sum_{m=0}^{\infty }\frac{(-k^2)^m}{(m!)^2}\int_{0}^{\infty }r^{2m+1}e^{-r/R}dr\int_{0}^{2\pi}\sin^{2m+2}\frac{\phi }{2}d\phi$"/>
          <p:cNvPicPr>
            <a:picLocks noChangeAspect="1" noChangeArrowheads="1"/>
          </p:cNvPicPr>
          <p:nvPr/>
        </p:nvPicPr>
        <p:blipFill>
          <a:blip r:embed="rId2" cstate="print"/>
          <a:srcRect/>
          <a:stretch>
            <a:fillRect/>
          </a:stretch>
        </p:blipFill>
        <p:spPr bwMode="auto">
          <a:xfrm>
            <a:off x="862855" y="1188519"/>
            <a:ext cx="8173641" cy="769835"/>
          </a:xfrm>
          <a:prstGeom prst="rect">
            <a:avLst/>
          </a:prstGeom>
          <a:noFill/>
        </p:spPr>
      </p:pic>
      <p:sp>
        <p:nvSpPr>
          <p:cNvPr id="14" name="角丸四角形 13"/>
          <p:cNvSpPr/>
          <p:nvPr/>
        </p:nvSpPr>
        <p:spPr>
          <a:xfrm>
            <a:off x="4572000" y="1094258"/>
            <a:ext cx="2304256"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6912768" y="1094258"/>
            <a:ext cx="2195736" cy="86409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noFill/>
            </a:endParaRPr>
          </a:p>
        </p:txBody>
      </p:sp>
      <p:pic>
        <p:nvPicPr>
          <p:cNvPr id="66564" name="Picture 4" descr="$\displaystyle =I_r$"/>
          <p:cNvPicPr>
            <a:picLocks noChangeAspect="1" noChangeArrowheads="1"/>
          </p:cNvPicPr>
          <p:nvPr/>
        </p:nvPicPr>
        <p:blipFill>
          <a:blip r:embed="rId3" cstate="print"/>
          <a:srcRect/>
          <a:stretch>
            <a:fillRect/>
          </a:stretch>
        </p:blipFill>
        <p:spPr bwMode="auto">
          <a:xfrm>
            <a:off x="5292080" y="2030362"/>
            <a:ext cx="704850" cy="333376"/>
          </a:xfrm>
          <a:prstGeom prst="rect">
            <a:avLst/>
          </a:prstGeom>
          <a:noFill/>
        </p:spPr>
      </p:pic>
      <p:pic>
        <p:nvPicPr>
          <p:cNvPr id="66566" name="Picture 6" descr="$\displaystyle =I_{\phi}$"/>
          <p:cNvPicPr>
            <a:picLocks noChangeAspect="1" noChangeArrowheads="1"/>
          </p:cNvPicPr>
          <p:nvPr/>
        </p:nvPicPr>
        <p:blipFill>
          <a:blip r:embed="rId4" cstate="print"/>
          <a:srcRect/>
          <a:stretch>
            <a:fillRect/>
          </a:stretch>
        </p:blipFill>
        <p:spPr bwMode="auto">
          <a:xfrm>
            <a:off x="7524328" y="2030362"/>
            <a:ext cx="742950" cy="390526"/>
          </a:xfrm>
          <a:prstGeom prst="rect">
            <a:avLst/>
          </a:prstGeom>
          <a:noFill/>
        </p:spPr>
      </p:pic>
      <p:sp>
        <p:nvSpPr>
          <p:cNvPr id="24" name="テキスト ボックス 23"/>
          <p:cNvSpPr txBox="1"/>
          <p:nvPr/>
        </p:nvSpPr>
        <p:spPr>
          <a:xfrm>
            <a:off x="395536" y="2276872"/>
            <a:ext cx="6840760" cy="369332"/>
          </a:xfrm>
          <a:prstGeom prst="rect">
            <a:avLst/>
          </a:prstGeom>
          <a:noFill/>
        </p:spPr>
        <p:txBody>
          <a:bodyPr wrap="square" rtlCol="0">
            <a:spAutoFit/>
          </a:bodyPr>
          <a:lstStyle/>
          <a:p>
            <a:r>
              <a:rPr kumimoji="1" lang="ja-JP" altLang="en-US" dirty="0" smtClean="0"/>
              <a:t>それぞれ積分を行う．</a:t>
            </a:r>
            <a:endParaRPr kumimoji="1" lang="ja-JP" altLang="en-US" dirty="0"/>
          </a:p>
        </p:txBody>
      </p:sp>
      <p:pic>
        <p:nvPicPr>
          <p:cNvPr id="66572" name="Picture 12" descr="$\displaystyle I_{\phi}=\frac{2\sqrt{\pi}\, \Gamma (\frac{3}{2}+m)}{\Gamma (2+m)}$"/>
          <p:cNvPicPr>
            <a:picLocks noChangeAspect="1" noChangeArrowheads="1"/>
          </p:cNvPicPr>
          <p:nvPr/>
        </p:nvPicPr>
        <p:blipFill>
          <a:blip r:embed="rId5" cstate="print"/>
          <a:srcRect/>
          <a:stretch>
            <a:fillRect/>
          </a:stretch>
        </p:blipFill>
        <p:spPr bwMode="auto">
          <a:xfrm>
            <a:off x="899592" y="3436987"/>
            <a:ext cx="3419475" cy="1000125"/>
          </a:xfrm>
          <a:prstGeom prst="rect">
            <a:avLst/>
          </a:prstGeom>
          <a:noFill/>
        </p:spPr>
      </p:pic>
      <p:sp>
        <p:nvSpPr>
          <p:cNvPr id="25" name="テキスト ボックス 24"/>
          <p:cNvSpPr txBox="1"/>
          <p:nvPr/>
        </p:nvSpPr>
        <p:spPr>
          <a:xfrm>
            <a:off x="395536" y="4571836"/>
            <a:ext cx="6840760" cy="369332"/>
          </a:xfrm>
          <a:prstGeom prst="rect">
            <a:avLst/>
          </a:prstGeom>
          <a:noFill/>
        </p:spPr>
        <p:txBody>
          <a:bodyPr wrap="square" rtlCol="0">
            <a:spAutoFit/>
          </a:bodyPr>
          <a:lstStyle/>
          <a:p>
            <a:r>
              <a:rPr lang="ja-JP" altLang="en-US" dirty="0" smtClean="0"/>
              <a:t>以上より</a:t>
            </a:r>
            <a:endParaRPr kumimoji="1" lang="ja-JP" altLang="en-US" dirty="0"/>
          </a:p>
        </p:txBody>
      </p:sp>
      <p:pic>
        <p:nvPicPr>
          <p:cNvPr id="66576" name="Picture 16" descr="$\displaystyle \rho_{\parallel}(k)=\frac{2\pi^{3/2}(ZB_{\parallel})^2}{\hbar}\sum_{m=0}^{\infty }\frac{(-k^2)^m}{(m!)^2}\frac{\Gamma (\frac{3}{2}+m)\Gamma (2+2m)}{\Gamma (2+m)}R^{2m+2}$"/>
          <p:cNvPicPr>
            <a:picLocks noChangeAspect="1" noChangeArrowheads="1"/>
          </p:cNvPicPr>
          <p:nvPr/>
        </p:nvPicPr>
        <p:blipFill>
          <a:blip r:embed="rId6" cstate="print"/>
          <a:srcRect/>
          <a:stretch>
            <a:fillRect/>
          </a:stretch>
        </p:blipFill>
        <p:spPr bwMode="auto">
          <a:xfrm>
            <a:off x="827584" y="5157192"/>
            <a:ext cx="8197830" cy="864096"/>
          </a:xfrm>
          <a:prstGeom prst="rect">
            <a:avLst/>
          </a:prstGeom>
          <a:noFill/>
        </p:spPr>
      </p:pic>
      <p:pic>
        <p:nvPicPr>
          <p:cNvPr id="55298" name="Picture 2" descr="$\displaystyle I_r=R^{2m+2}\Gamma (2m+2)$"/>
          <p:cNvPicPr>
            <a:picLocks noChangeAspect="1" noChangeArrowheads="1"/>
          </p:cNvPicPr>
          <p:nvPr/>
        </p:nvPicPr>
        <p:blipFill>
          <a:blip r:embed="rId7" cstate="print"/>
          <a:srcRect/>
          <a:stretch>
            <a:fillRect/>
          </a:stretch>
        </p:blipFill>
        <p:spPr bwMode="auto">
          <a:xfrm>
            <a:off x="899592" y="2780928"/>
            <a:ext cx="3771900" cy="457200"/>
          </a:xfrm>
          <a:prstGeom prst="rect">
            <a:avLst/>
          </a:prstGeom>
          <a:noFill/>
        </p:spPr>
      </p:pic>
      <p:sp>
        <p:nvSpPr>
          <p:cNvPr id="16" name="テキスト ボックス 15"/>
          <p:cNvSpPr txBox="1"/>
          <p:nvPr/>
        </p:nvSpPr>
        <p:spPr>
          <a:xfrm>
            <a:off x="395536" y="332656"/>
            <a:ext cx="8748464" cy="646331"/>
          </a:xfrm>
          <a:prstGeom prst="rect">
            <a:avLst/>
          </a:prstGeom>
          <a:noFill/>
        </p:spPr>
        <p:txBody>
          <a:bodyPr wrap="square" rtlCol="0">
            <a:spAutoFit/>
          </a:bodyPr>
          <a:lstStyle/>
          <a:p>
            <a:r>
              <a:rPr lang="en-US" altLang="ja-JP" sz="3600" dirty="0" smtClean="0"/>
              <a:t>【</a:t>
            </a:r>
            <a:r>
              <a:rPr lang="ja-JP" altLang="en-US" sz="3600" dirty="0" smtClean="0"/>
              <a:t>補足</a:t>
            </a:r>
            <a:r>
              <a:rPr lang="en-US" altLang="ja-JP" sz="3600" dirty="0" smtClean="0"/>
              <a:t>】</a:t>
            </a:r>
            <a:r>
              <a:rPr lang="ja-JP" altLang="en-US" sz="3600" dirty="0" smtClean="0"/>
              <a:t>指数関数型相関関数を用いた展開</a:t>
            </a:r>
            <a:endParaRPr kumimoji="1" lang="en-US" altLang="ja-JP" sz="3600"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2"/>
          </p:nvPr>
        </p:nvSpPr>
        <p:spPr/>
        <p:txBody>
          <a:bodyPr/>
          <a:lstStyle/>
          <a:p>
            <a:fld id="{E7E7B912-14B4-4DCE-91AB-EA512C3ECE6D}" type="slidenum">
              <a:rPr kumimoji="1" lang="ja-JP" altLang="en-US" smtClean="0"/>
              <a:pPr/>
              <a:t>35</a:t>
            </a:fld>
            <a:endParaRPr kumimoji="1" lang="ja-JP" altLang="en-US"/>
          </a:p>
        </p:txBody>
      </p:sp>
      <p:pic>
        <p:nvPicPr>
          <p:cNvPr id="67586" name="Picture 2" descr="$\displaystyle \rho_{\parallel}(k)=\frac{\pi(ZRB_{\parallel})^2}{\hbar}\sum_{m=0}^{\infty }\frac{\left \{ 2\Gamma (\frac{3}{2}+m) \right \}^2}{m!\Gamma (2+m)}(-4k^2R^2)^m$"/>
          <p:cNvPicPr>
            <a:picLocks noChangeAspect="1" noChangeArrowheads="1"/>
          </p:cNvPicPr>
          <p:nvPr/>
        </p:nvPicPr>
        <p:blipFill>
          <a:blip r:embed="rId2" cstate="print"/>
          <a:srcRect/>
          <a:stretch>
            <a:fillRect/>
          </a:stretch>
        </p:blipFill>
        <p:spPr bwMode="auto">
          <a:xfrm>
            <a:off x="827584" y="1367344"/>
            <a:ext cx="7731646" cy="1053544"/>
          </a:xfrm>
          <a:prstGeom prst="rect">
            <a:avLst/>
          </a:prstGeom>
          <a:noFill/>
        </p:spPr>
      </p:pic>
      <p:sp>
        <p:nvSpPr>
          <p:cNvPr id="15" name="テキスト ボックス 14"/>
          <p:cNvSpPr txBox="1"/>
          <p:nvPr/>
        </p:nvSpPr>
        <p:spPr>
          <a:xfrm>
            <a:off x="539552" y="980728"/>
            <a:ext cx="4824536" cy="369332"/>
          </a:xfrm>
          <a:prstGeom prst="rect">
            <a:avLst/>
          </a:prstGeom>
          <a:noFill/>
        </p:spPr>
        <p:txBody>
          <a:bodyPr wrap="square" rtlCol="0">
            <a:spAutoFit/>
          </a:bodyPr>
          <a:lstStyle/>
          <a:p>
            <a:r>
              <a:rPr kumimoji="1" lang="ja-JP" altLang="en-US" dirty="0" smtClean="0"/>
              <a:t>ガンマ関数の倍数公式を用いて変形する．</a:t>
            </a:r>
            <a:endParaRPr kumimoji="1" lang="ja-JP" altLang="en-US" dirty="0"/>
          </a:p>
        </p:txBody>
      </p:sp>
      <p:pic>
        <p:nvPicPr>
          <p:cNvPr id="16" name="Picture 4" descr="$\displaystyle (a)_n=\prod_{k=0}^{n-1}(a+k)$"/>
          <p:cNvPicPr>
            <a:picLocks noChangeAspect="1" noChangeArrowheads="1"/>
          </p:cNvPicPr>
          <p:nvPr/>
        </p:nvPicPr>
        <p:blipFill>
          <a:blip r:embed="rId3" cstate="print"/>
          <a:srcRect/>
          <a:stretch>
            <a:fillRect/>
          </a:stretch>
        </p:blipFill>
        <p:spPr bwMode="auto">
          <a:xfrm>
            <a:off x="899592" y="3059038"/>
            <a:ext cx="3000375" cy="1162050"/>
          </a:xfrm>
          <a:prstGeom prst="rect">
            <a:avLst/>
          </a:prstGeom>
          <a:noFill/>
        </p:spPr>
      </p:pic>
      <p:sp>
        <p:nvSpPr>
          <p:cNvPr id="17" name="テキスト ボックス 16"/>
          <p:cNvSpPr txBox="1"/>
          <p:nvPr/>
        </p:nvSpPr>
        <p:spPr>
          <a:xfrm>
            <a:off x="539552" y="2636912"/>
            <a:ext cx="4824536" cy="369332"/>
          </a:xfrm>
          <a:prstGeom prst="rect">
            <a:avLst/>
          </a:prstGeom>
          <a:noFill/>
        </p:spPr>
        <p:txBody>
          <a:bodyPr wrap="square" rtlCol="0">
            <a:spAutoFit/>
          </a:bodyPr>
          <a:lstStyle/>
          <a:p>
            <a:r>
              <a:rPr lang="ja-JP" altLang="en-US" dirty="0" smtClean="0"/>
              <a:t>ポッホハンマー記号をガンマ関数で表す．</a:t>
            </a:r>
            <a:endParaRPr kumimoji="1" lang="ja-JP" altLang="en-US" dirty="0"/>
          </a:p>
        </p:txBody>
      </p:sp>
      <p:pic>
        <p:nvPicPr>
          <p:cNvPr id="67588" name="Picture 4" descr="$\displaystyle =\frac{\Gamma (a+n)}{\Gamma (a)}$"/>
          <p:cNvPicPr>
            <a:picLocks noChangeAspect="1" noChangeArrowheads="1"/>
          </p:cNvPicPr>
          <p:nvPr/>
        </p:nvPicPr>
        <p:blipFill>
          <a:blip r:embed="rId4" cstate="print"/>
          <a:srcRect/>
          <a:stretch>
            <a:fillRect/>
          </a:stretch>
        </p:blipFill>
        <p:spPr bwMode="auto">
          <a:xfrm>
            <a:off x="4088110" y="3203054"/>
            <a:ext cx="1924050" cy="933450"/>
          </a:xfrm>
          <a:prstGeom prst="rect">
            <a:avLst/>
          </a:prstGeom>
          <a:noFill/>
        </p:spPr>
      </p:pic>
      <p:sp>
        <p:nvSpPr>
          <p:cNvPr id="19" name="テキスト ボックス 18"/>
          <p:cNvSpPr txBox="1"/>
          <p:nvPr/>
        </p:nvSpPr>
        <p:spPr>
          <a:xfrm>
            <a:off x="539552" y="4283804"/>
            <a:ext cx="4824536" cy="369332"/>
          </a:xfrm>
          <a:prstGeom prst="rect">
            <a:avLst/>
          </a:prstGeom>
          <a:noFill/>
        </p:spPr>
        <p:txBody>
          <a:bodyPr wrap="square" rtlCol="0">
            <a:spAutoFit/>
          </a:bodyPr>
          <a:lstStyle/>
          <a:p>
            <a:r>
              <a:rPr lang="ja-JP" altLang="en-US" dirty="0" smtClean="0"/>
              <a:t>これを用いる</a:t>
            </a:r>
            <a:r>
              <a:rPr kumimoji="1" lang="ja-JP" altLang="en-US" dirty="0" smtClean="0"/>
              <a:t>．</a:t>
            </a:r>
            <a:endParaRPr kumimoji="1" lang="ja-JP" altLang="en-US" dirty="0"/>
          </a:p>
        </p:txBody>
      </p:sp>
      <p:pic>
        <p:nvPicPr>
          <p:cNvPr id="67592" name="Picture 8" descr="$\displaystyle \left (\frac{3}{2}\right )_n=\frac{2\Gamma (\frac{3}{2}+n)}{\sqrt{\pi}}$"/>
          <p:cNvPicPr>
            <a:picLocks noChangeAspect="1" noChangeArrowheads="1"/>
          </p:cNvPicPr>
          <p:nvPr/>
        </p:nvPicPr>
        <p:blipFill>
          <a:blip r:embed="rId5" cstate="print"/>
          <a:srcRect/>
          <a:stretch>
            <a:fillRect/>
          </a:stretch>
        </p:blipFill>
        <p:spPr bwMode="auto">
          <a:xfrm>
            <a:off x="899592" y="4776563"/>
            <a:ext cx="3314700" cy="1028701"/>
          </a:xfrm>
          <a:prstGeom prst="rect">
            <a:avLst/>
          </a:prstGeom>
          <a:noFill/>
        </p:spPr>
      </p:pic>
      <p:pic>
        <p:nvPicPr>
          <p:cNvPr id="67594" name="Picture 10" descr="$\displaystyle (2)_n=\Gamma (2+n)"/>
          <p:cNvPicPr>
            <a:picLocks noChangeAspect="1" noChangeArrowheads="1"/>
          </p:cNvPicPr>
          <p:nvPr/>
        </p:nvPicPr>
        <p:blipFill>
          <a:blip r:embed="rId6" cstate="print"/>
          <a:srcRect/>
          <a:stretch>
            <a:fillRect/>
          </a:stretch>
        </p:blipFill>
        <p:spPr bwMode="auto">
          <a:xfrm>
            <a:off x="1043608" y="5990802"/>
            <a:ext cx="2638425" cy="390526"/>
          </a:xfrm>
          <a:prstGeom prst="rect">
            <a:avLst/>
          </a:prstGeom>
          <a:noFill/>
        </p:spPr>
      </p:pic>
      <p:sp>
        <p:nvSpPr>
          <p:cNvPr id="12" name="テキスト ボックス 11"/>
          <p:cNvSpPr txBox="1"/>
          <p:nvPr/>
        </p:nvSpPr>
        <p:spPr>
          <a:xfrm>
            <a:off x="395536" y="332656"/>
            <a:ext cx="8748464" cy="646331"/>
          </a:xfrm>
          <a:prstGeom prst="rect">
            <a:avLst/>
          </a:prstGeom>
          <a:noFill/>
        </p:spPr>
        <p:txBody>
          <a:bodyPr wrap="square" rtlCol="0">
            <a:spAutoFit/>
          </a:bodyPr>
          <a:lstStyle/>
          <a:p>
            <a:r>
              <a:rPr lang="en-US" altLang="ja-JP" sz="3600" dirty="0" smtClean="0"/>
              <a:t>【</a:t>
            </a:r>
            <a:r>
              <a:rPr lang="ja-JP" altLang="en-US" sz="3600" dirty="0" smtClean="0"/>
              <a:t>補足</a:t>
            </a:r>
            <a:r>
              <a:rPr lang="en-US" altLang="ja-JP" sz="3600" dirty="0" smtClean="0"/>
              <a:t>】</a:t>
            </a:r>
            <a:r>
              <a:rPr lang="ja-JP" altLang="en-US" sz="3600" dirty="0" smtClean="0"/>
              <a:t>指数関数型相関関数を用いた展開</a:t>
            </a:r>
            <a:endParaRPr kumimoji="1" lang="en-US" altLang="ja-JP" sz="3600"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2"/>
          </p:nvPr>
        </p:nvSpPr>
        <p:spPr/>
        <p:txBody>
          <a:bodyPr/>
          <a:lstStyle/>
          <a:p>
            <a:fld id="{E7E7B912-14B4-4DCE-91AB-EA512C3ECE6D}" type="slidenum">
              <a:rPr kumimoji="1" lang="ja-JP" altLang="en-US" smtClean="0"/>
              <a:pPr/>
              <a:t>36</a:t>
            </a:fld>
            <a:endParaRPr kumimoji="1" lang="ja-JP" altLang="en-US"/>
          </a:p>
        </p:txBody>
      </p:sp>
      <p:sp>
        <p:nvSpPr>
          <p:cNvPr id="13" name="テキスト ボックス 12"/>
          <p:cNvSpPr txBox="1"/>
          <p:nvPr/>
        </p:nvSpPr>
        <p:spPr>
          <a:xfrm>
            <a:off x="539552" y="1187460"/>
            <a:ext cx="4824536" cy="369332"/>
          </a:xfrm>
          <a:prstGeom prst="rect">
            <a:avLst/>
          </a:prstGeom>
          <a:noFill/>
        </p:spPr>
        <p:txBody>
          <a:bodyPr wrap="square" rtlCol="0">
            <a:spAutoFit/>
          </a:bodyPr>
          <a:lstStyle/>
          <a:p>
            <a:r>
              <a:rPr lang="ja-JP" altLang="en-US" dirty="0" smtClean="0"/>
              <a:t>以上より</a:t>
            </a:r>
            <a:endParaRPr kumimoji="1" lang="en-US" altLang="ja-JP" dirty="0" smtClean="0"/>
          </a:p>
        </p:txBody>
      </p:sp>
      <p:sp>
        <p:nvSpPr>
          <p:cNvPr id="14" name="テキスト ボックス 13"/>
          <p:cNvSpPr txBox="1"/>
          <p:nvPr/>
        </p:nvSpPr>
        <p:spPr>
          <a:xfrm>
            <a:off x="539552" y="3059668"/>
            <a:ext cx="4824536" cy="369332"/>
          </a:xfrm>
          <a:prstGeom prst="rect">
            <a:avLst/>
          </a:prstGeom>
          <a:noFill/>
        </p:spPr>
        <p:txBody>
          <a:bodyPr wrap="square" rtlCol="0">
            <a:spAutoFit/>
          </a:bodyPr>
          <a:lstStyle/>
          <a:p>
            <a:r>
              <a:rPr lang="ja-JP" altLang="en-US" dirty="0" smtClean="0"/>
              <a:t>ここで超幾何級数</a:t>
            </a:r>
            <a:endParaRPr kumimoji="1" lang="en-US" altLang="ja-JP" dirty="0" smtClean="0"/>
          </a:p>
        </p:txBody>
      </p:sp>
      <p:pic>
        <p:nvPicPr>
          <p:cNvPr id="18" name="Picture 18" descr="$F(\alpha,\beta,\gamma;z)=\displaystyle \sum^{\infty }_{n=0}\frac{(\alpha )_{n}(\beta )_{n}}{(\gamma )_{n}}\frac{z^{n}}{n!}$"/>
          <p:cNvPicPr>
            <a:picLocks noChangeAspect="1" noChangeArrowheads="1"/>
          </p:cNvPicPr>
          <p:nvPr/>
        </p:nvPicPr>
        <p:blipFill>
          <a:blip r:embed="rId2" cstate="print"/>
          <a:srcRect/>
          <a:stretch>
            <a:fillRect/>
          </a:stretch>
        </p:blipFill>
        <p:spPr bwMode="auto">
          <a:xfrm>
            <a:off x="971600" y="3504802"/>
            <a:ext cx="4608512" cy="926623"/>
          </a:xfrm>
          <a:prstGeom prst="rect">
            <a:avLst/>
          </a:prstGeom>
          <a:noFill/>
        </p:spPr>
      </p:pic>
      <p:sp>
        <p:nvSpPr>
          <p:cNvPr id="20" name="テキスト ボックス 19"/>
          <p:cNvSpPr txBox="1"/>
          <p:nvPr/>
        </p:nvSpPr>
        <p:spPr>
          <a:xfrm>
            <a:off x="539552" y="4509120"/>
            <a:ext cx="4824536" cy="369332"/>
          </a:xfrm>
          <a:prstGeom prst="rect">
            <a:avLst/>
          </a:prstGeom>
          <a:noFill/>
        </p:spPr>
        <p:txBody>
          <a:bodyPr wrap="square" rtlCol="0">
            <a:spAutoFit/>
          </a:bodyPr>
          <a:lstStyle/>
          <a:p>
            <a:r>
              <a:rPr kumimoji="1" lang="ja-JP" altLang="en-US" dirty="0" smtClean="0"/>
              <a:t>を用いる．</a:t>
            </a:r>
            <a:endParaRPr kumimoji="1" lang="en-US" altLang="ja-JP" dirty="0" smtClean="0"/>
          </a:p>
        </p:txBody>
      </p:sp>
      <p:pic>
        <p:nvPicPr>
          <p:cNvPr id="68612" name="Picture 4" descr="$\displaystyle \rho_{\parallel}(k)=\frac{(\pi ZRB_{\parallel})^{2}}{\hbar}\sum_{m=0}^{\infty }\frac{\left \{ \left ( \frac{3}{2} \right )_m \right \}^2}{(2)_m}\frac{(-4k^2R^2)^m}{m!}$"/>
          <p:cNvPicPr>
            <a:picLocks noChangeAspect="1" noChangeArrowheads="1"/>
          </p:cNvPicPr>
          <p:nvPr/>
        </p:nvPicPr>
        <p:blipFill>
          <a:blip r:embed="rId3" cstate="print"/>
          <a:srcRect/>
          <a:stretch>
            <a:fillRect/>
          </a:stretch>
        </p:blipFill>
        <p:spPr bwMode="auto">
          <a:xfrm>
            <a:off x="899592" y="1508770"/>
            <a:ext cx="7829550" cy="1200150"/>
          </a:xfrm>
          <a:prstGeom prst="rect">
            <a:avLst/>
          </a:prstGeom>
          <a:noFill/>
        </p:spPr>
      </p:pic>
      <p:sp>
        <p:nvSpPr>
          <p:cNvPr id="22" name="テキスト ボックス 21"/>
          <p:cNvSpPr txBox="1"/>
          <p:nvPr/>
        </p:nvSpPr>
        <p:spPr>
          <a:xfrm>
            <a:off x="755576" y="5085184"/>
            <a:ext cx="5040560" cy="369332"/>
          </a:xfrm>
          <a:prstGeom prst="rect">
            <a:avLst/>
          </a:prstGeom>
          <a:noFill/>
        </p:spPr>
        <p:txBody>
          <a:bodyPr wrap="square" rtlCol="0">
            <a:spAutoFit/>
          </a:bodyPr>
          <a:lstStyle/>
          <a:p>
            <a:r>
              <a:rPr kumimoji="1" lang="ja-JP" altLang="en-US" b="1" dirty="0" smtClean="0"/>
              <a:t>指数関数型相関関数による計算結果</a:t>
            </a:r>
            <a:endParaRPr kumimoji="1" lang="ja-JP" altLang="en-US" b="1" dirty="0"/>
          </a:p>
        </p:txBody>
      </p:sp>
      <p:pic>
        <p:nvPicPr>
          <p:cNvPr id="23" name="Picture 14" descr="$\rho_{\parallel}(k)=\frac{(\pi ZRB_{\parallel})^{2}}{\hbar}F(\frac{3}{2},\frac{3}{2},2;-4k^{2}R^{2})$"/>
          <p:cNvPicPr>
            <a:picLocks noChangeAspect="1" noChangeArrowheads="1"/>
          </p:cNvPicPr>
          <p:nvPr/>
        </p:nvPicPr>
        <p:blipFill>
          <a:blip r:embed="rId4" cstate="print"/>
          <a:srcRect/>
          <a:stretch>
            <a:fillRect/>
          </a:stretch>
        </p:blipFill>
        <p:spPr bwMode="auto">
          <a:xfrm>
            <a:off x="1486619" y="5474170"/>
            <a:ext cx="6181725" cy="619126"/>
          </a:xfrm>
          <a:prstGeom prst="rect">
            <a:avLst/>
          </a:prstGeom>
          <a:noFill/>
        </p:spPr>
      </p:pic>
      <p:sp>
        <p:nvSpPr>
          <p:cNvPr id="24" name="角丸四角形 23"/>
          <p:cNvSpPr/>
          <p:nvPr/>
        </p:nvSpPr>
        <p:spPr>
          <a:xfrm>
            <a:off x="611560" y="4941168"/>
            <a:ext cx="7344816" cy="144016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95536" y="332656"/>
            <a:ext cx="8748464" cy="646331"/>
          </a:xfrm>
          <a:prstGeom prst="rect">
            <a:avLst/>
          </a:prstGeom>
          <a:noFill/>
        </p:spPr>
        <p:txBody>
          <a:bodyPr wrap="square" rtlCol="0">
            <a:spAutoFit/>
          </a:bodyPr>
          <a:lstStyle/>
          <a:p>
            <a:r>
              <a:rPr lang="en-US" altLang="ja-JP" sz="3600" dirty="0" smtClean="0"/>
              <a:t>【</a:t>
            </a:r>
            <a:r>
              <a:rPr lang="ja-JP" altLang="en-US" sz="3600" dirty="0" smtClean="0"/>
              <a:t>補足</a:t>
            </a:r>
            <a:r>
              <a:rPr lang="en-US" altLang="ja-JP" sz="3600" dirty="0" smtClean="0"/>
              <a:t>】</a:t>
            </a:r>
            <a:r>
              <a:rPr lang="ja-JP" altLang="en-US" sz="3600" dirty="0" smtClean="0"/>
              <a:t>指数関数型相関関数を用いた展開</a:t>
            </a:r>
            <a:endParaRPr kumimoji="1" lang="en-US" altLang="ja-JP" sz="3600"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2"/>
          </p:nvPr>
        </p:nvSpPr>
        <p:spPr/>
        <p:txBody>
          <a:bodyPr/>
          <a:lstStyle/>
          <a:p>
            <a:fld id="{E7E7B912-14B4-4DCE-91AB-EA512C3ECE6D}" type="slidenum">
              <a:rPr kumimoji="1" lang="ja-JP" altLang="en-US" smtClean="0"/>
              <a:pPr/>
              <a:t>37</a:t>
            </a:fld>
            <a:endParaRPr kumimoji="1" lang="ja-JP" altLang="en-US"/>
          </a:p>
        </p:txBody>
      </p:sp>
      <p:sp>
        <p:nvSpPr>
          <p:cNvPr id="22" name="テキスト ボックス 21"/>
          <p:cNvSpPr txBox="1"/>
          <p:nvPr/>
        </p:nvSpPr>
        <p:spPr>
          <a:xfrm>
            <a:off x="755576" y="1124744"/>
            <a:ext cx="5184576" cy="369332"/>
          </a:xfrm>
          <a:prstGeom prst="rect">
            <a:avLst/>
          </a:prstGeom>
          <a:noFill/>
        </p:spPr>
        <p:txBody>
          <a:bodyPr wrap="square" rtlCol="0">
            <a:spAutoFit/>
          </a:bodyPr>
          <a:lstStyle/>
          <a:p>
            <a:r>
              <a:rPr lang="ja-JP" altLang="en-US" b="1" dirty="0" smtClean="0"/>
              <a:t>指数関数型相関関数による計算結果</a:t>
            </a:r>
            <a:endParaRPr lang="ja-JP" altLang="en-US" b="1" dirty="0"/>
          </a:p>
        </p:txBody>
      </p:sp>
      <p:pic>
        <p:nvPicPr>
          <p:cNvPr id="23" name="Picture 14" descr="$\rho_{\parallel}(k)=\frac{(\pi ZRB_{\parallel})^{2}}{\hbar}F(\frac{3}{2},\frac{3}{2},2;-4k^{2}R^{2})$"/>
          <p:cNvPicPr>
            <a:picLocks noChangeAspect="1" noChangeArrowheads="1"/>
          </p:cNvPicPr>
          <p:nvPr/>
        </p:nvPicPr>
        <p:blipFill>
          <a:blip r:embed="rId2" cstate="print"/>
          <a:srcRect/>
          <a:stretch>
            <a:fillRect/>
          </a:stretch>
        </p:blipFill>
        <p:spPr bwMode="auto">
          <a:xfrm>
            <a:off x="1486619" y="1513730"/>
            <a:ext cx="6181725" cy="619126"/>
          </a:xfrm>
          <a:prstGeom prst="rect">
            <a:avLst/>
          </a:prstGeom>
          <a:noFill/>
        </p:spPr>
      </p:pic>
      <p:sp>
        <p:nvSpPr>
          <p:cNvPr id="24" name="角丸四角形 23"/>
          <p:cNvSpPr/>
          <p:nvPr/>
        </p:nvSpPr>
        <p:spPr>
          <a:xfrm>
            <a:off x="611560" y="980728"/>
            <a:ext cx="7344816" cy="144016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39552" y="2636912"/>
            <a:ext cx="6408712" cy="369332"/>
          </a:xfrm>
          <a:prstGeom prst="rect">
            <a:avLst/>
          </a:prstGeom>
          <a:noFill/>
        </p:spPr>
        <p:txBody>
          <a:bodyPr wrap="square" rtlCol="0">
            <a:spAutoFit/>
          </a:bodyPr>
          <a:lstStyle/>
          <a:p>
            <a:r>
              <a:rPr kumimoji="1" lang="ja-JP" altLang="en-US" dirty="0" smtClean="0"/>
              <a:t>超幾何級数の漸化式より次の二つの公式が導ける．</a:t>
            </a:r>
            <a:endParaRPr kumimoji="1" lang="ja-JP" altLang="en-US" dirty="0"/>
          </a:p>
        </p:txBody>
      </p:sp>
      <p:pic>
        <p:nvPicPr>
          <p:cNvPr id="69636" name="Picture 4" descr="$\displaystyle F(\frac{3}{2},\frac{3}{2},2;-4k^2R^2)=\frac{1}{2k^2R^2}\left [ F(\frac{1}{2},\frac{1}{2},1;-4k^2R^2)-F(\frac{1}{2},\frac{3}{2},1;-4k^2R^2) \right ]$"/>
          <p:cNvPicPr>
            <a:picLocks noChangeAspect="1" noChangeArrowheads="1"/>
          </p:cNvPicPr>
          <p:nvPr/>
        </p:nvPicPr>
        <p:blipFill>
          <a:blip r:embed="rId3" cstate="print"/>
          <a:srcRect/>
          <a:stretch>
            <a:fillRect/>
          </a:stretch>
        </p:blipFill>
        <p:spPr bwMode="auto">
          <a:xfrm>
            <a:off x="1043608" y="3140968"/>
            <a:ext cx="7509198" cy="578954"/>
          </a:xfrm>
          <a:prstGeom prst="rect">
            <a:avLst/>
          </a:prstGeom>
          <a:noFill/>
        </p:spPr>
      </p:pic>
      <p:pic>
        <p:nvPicPr>
          <p:cNvPr id="69638" name="Picture 6" descr="$\displaystyle F(\frac{1}{2},\frac{3}{2},1;-4k^2R^2)=\frac{1}{1+4k^2R^2} F(-\frac{1}{2},\frac{1}{2},1;-4k^2R^2)$"/>
          <p:cNvPicPr>
            <a:picLocks noChangeAspect="1" noChangeArrowheads="1"/>
          </p:cNvPicPr>
          <p:nvPr/>
        </p:nvPicPr>
        <p:blipFill>
          <a:blip r:embed="rId4" cstate="print"/>
          <a:srcRect/>
          <a:stretch>
            <a:fillRect/>
          </a:stretch>
        </p:blipFill>
        <p:spPr bwMode="auto">
          <a:xfrm>
            <a:off x="1043609" y="3861048"/>
            <a:ext cx="6696744" cy="606914"/>
          </a:xfrm>
          <a:prstGeom prst="rect">
            <a:avLst/>
          </a:prstGeom>
          <a:noFill/>
        </p:spPr>
      </p:pic>
      <p:sp>
        <p:nvSpPr>
          <p:cNvPr id="16" name="テキスト ボックス 15"/>
          <p:cNvSpPr txBox="1"/>
          <p:nvPr/>
        </p:nvSpPr>
        <p:spPr>
          <a:xfrm>
            <a:off x="539552" y="4653136"/>
            <a:ext cx="6408712" cy="369332"/>
          </a:xfrm>
          <a:prstGeom prst="rect">
            <a:avLst/>
          </a:prstGeom>
          <a:noFill/>
        </p:spPr>
        <p:txBody>
          <a:bodyPr wrap="square" rtlCol="0">
            <a:spAutoFit/>
          </a:bodyPr>
          <a:lstStyle/>
          <a:p>
            <a:r>
              <a:rPr kumimoji="1" lang="ja-JP" altLang="en-US" dirty="0" smtClean="0"/>
              <a:t>以上より</a:t>
            </a:r>
            <a:endParaRPr kumimoji="1" lang="ja-JP" altLang="en-US" dirty="0"/>
          </a:p>
        </p:txBody>
      </p:sp>
      <p:pic>
        <p:nvPicPr>
          <p:cNvPr id="69640" name="Picture 8" descr="$\displaystyle F(\frac{3}{2},\frac{3}{2},2;-4k^2R^2)=\frac{1}{2k^2R^2}\left [   F(\frac{1}{2},\frac{1}{2},1;-4k^2R^2)-\frac{1}{1+4k^2R^2}F(-\frac{1}{2},\frac{1}{2},1;-4k^2R^2)\right ]$"/>
          <p:cNvPicPr>
            <a:picLocks noChangeAspect="1" noChangeArrowheads="1"/>
          </p:cNvPicPr>
          <p:nvPr/>
        </p:nvPicPr>
        <p:blipFill>
          <a:blip r:embed="rId5" cstate="print"/>
          <a:srcRect/>
          <a:stretch>
            <a:fillRect/>
          </a:stretch>
        </p:blipFill>
        <p:spPr bwMode="auto">
          <a:xfrm>
            <a:off x="899592" y="5196228"/>
            <a:ext cx="8172401" cy="537028"/>
          </a:xfrm>
          <a:prstGeom prst="rect">
            <a:avLst/>
          </a:prstGeom>
          <a:noFill/>
        </p:spPr>
      </p:pic>
      <p:sp>
        <p:nvSpPr>
          <p:cNvPr id="13" name="テキスト ボックス 12"/>
          <p:cNvSpPr txBox="1"/>
          <p:nvPr/>
        </p:nvSpPr>
        <p:spPr>
          <a:xfrm>
            <a:off x="395536" y="332656"/>
            <a:ext cx="8748464" cy="646331"/>
          </a:xfrm>
          <a:prstGeom prst="rect">
            <a:avLst/>
          </a:prstGeom>
          <a:noFill/>
        </p:spPr>
        <p:txBody>
          <a:bodyPr wrap="square" rtlCol="0">
            <a:spAutoFit/>
          </a:bodyPr>
          <a:lstStyle/>
          <a:p>
            <a:r>
              <a:rPr lang="en-US" altLang="ja-JP" sz="3600" dirty="0" smtClean="0"/>
              <a:t>【</a:t>
            </a:r>
            <a:r>
              <a:rPr lang="ja-JP" altLang="en-US" sz="3600" dirty="0" smtClean="0"/>
              <a:t>補足</a:t>
            </a:r>
            <a:r>
              <a:rPr lang="en-US" altLang="ja-JP" sz="3600" dirty="0" smtClean="0"/>
              <a:t>】</a:t>
            </a:r>
            <a:r>
              <a:rPr lang="ja-JP" altLang="en-US" sz="3600" dirty="0" smtClean="0"/>
              <a:t>指数関数型相関関数を用いた展開</a:t>
            </a:r>
            <a:endParaRPr kumimoji="1" lang="en-US" altLang="ja-JP" sz="3600"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2"/>
          </p:nvPr>
        </p:nvSpPr>
        <p:spPr/>
        <p:txBody>
          <a:bodyPr/>
          <a:lstStyle/>
          <a:p>
            <a:fld id="{E7E7B912-14B4-4DCE-91AB-EA512C3ECE6D}" type="slidenum">
              <a:rPr kumimoji="1" lang="ja-JP" altLang="en-US" smtClean="0"/>
              <a:pPr/>
              <a:t>38</a:t>
            </a:fld>
            <a:endParaRPr kumimoji="1" lang="ja-JP" altLang="en-US" dirty="0"/>
          </a:p>
        </p:txBody>
      </p:sp>
      <p:pic>
        <p:nvPicPr>
          <p:cNvPr id="69640" name="Picture 8" descr="$\displaystyle F(\frac{3}{2},\frac{3}{2},2;-4k^2R^2)=\frac{1}{2k^2R^2}\left [   F(\frac{1}{2},\frac{1}{2},1;-4k^2R^2)-\frac{1}{1+4k^2R^2}F(-\frac{1}{2},\frac{1}{2},1;-4k^2R^2)\right ]$"/>
          <p:cNvPicPr>
            <a:picLocks noChangeAspect="1" noChangeArrowheads="1"/>
          </p:cNvPicPr>
          <p:nvPr/>
        </p:nvPicPr>
        <p:blipFill>
          <a:blip r:embed="rId2" cstate="print"/>
          <a:srcRect/>
          <a:stretch>
            <a:fillRect/>
          </a:stretch>
        </p:blipFill>
        <p:spPr bwMode="auto">
          <a:xfrm>
            <a:off x="251520" y="1124744"/>
            <a:ext cx="8766444" cy="576064"/>
          </a:xfrm>
          <a:prstGeom prst="rect">
            <a:avLst/>
          </a:prstGeom>
          <a:noFill/>
        </p:spPr>
      </p:pic>
      <p:sp>
        <p:nvSpPr>
          <p:cNvPr id="13" name="テキスト ボックス 12"/>
          <p:cNvSpPr txBox="1"/>
          <p:nvPr/>
        </p:nvSpPr>
        <p:spPr>
          <a:xfrm>
            <a:off x="539552" y="1916832"/>
            <a:ext cx="6768752" cy="369332"/>
          </a:xfrm>
          <a:prstGeom prst="rect">
            <a:avLst/>
          </a:prstGeom>
          <a:noFill/>
        </p:spPr>
        <p:txBody>
          <a:bodyPr wrap="square" rtlCol="0">
            <a:spAutoFit/>
          </a:bodyPr>
          <a:lstStyle/>
          <a:p>
            <a:r>
              <a:rPr kumimoji="1" lang="ja-JP" altLang="en-US" dirty="0" smtClean="0"/>
              <a:t>第一種完全楕円積分と</a:t>
            </a:r>
            <a:r>
              <a:rPr lang="ja-JP" altLang="en-US" dirty="0" smtClean="0"/>
              <a:t>第二種完全楕円積分</a:t>
            </a:r>
            <a:r>
              <a:rPr kumimoji="1" lang="ja-JP" altLang="en-US" dirty="0" smtClean="0"/>
              <a:t>の超幾何級数表示</a:t>
            </a:r>
            <a:endParaRPr kumimoji="1" lang="ja-JP" altLang="en-US" dirty="0"/>
          </a:p>
        </p:txBody>
      </p:sp>
      <p:pic>
        <p:nvPicPr>
          <p:cNvPr id="14" name="Picture 6" descr="$K(m)=\int_{0}^{\pi /2}\, (1-m\sin^{2}\theta )^{-1/2}d\theta$"/>
          <p:cNvPicPr>
            <a:picLocks noChangeAspect="1" noChangeArrowheads="1"/>
          </p:cNvPicPr>
          <p:nvPr/>
        </p:nvPicPr>
        <p:blipFill>
          <a:blip r:embed="rId3" cstate="print"/>
          <a:srcRect/>
          <a:stretch>
            <a:fillRect/>
          </a:stretch>
        </p:blipFill>
        <p:spPr bwMode="auto">
          <a:xfrm>
            <a:off x="1043608" y="2348880"/>
            <a:ext cx="5857875" cy="581026"/>
          </a:xfrm>
          <a:prstGeom prst="rect">
            <a:avLst/>
          </a:prstGeom>
          <a:noFill/>
        </p:spPr>
      </p:pic>
      <p:pic>
        <p:nvPicPr>
          <p:cNvPr id="15" name="Picture 8" descr="$E(m)=\int_{0}^{\pi /2}\, (1-m\sin^{2}\theta )^{1/2}d\theta$"/>
          <p:cNvPicPr>
            <a:picLocks noChangeAspect="1" noChangeArrowheads="1"/>
          </p:cNvPicPr>
          <p:nvPr/>
        </p:nvPicPr>
        <p:blipFill>
          <a:blip r:embed="rId4" cstate="print"/>
          <a:srcRect/>
          <a:stretch>
            <a:fillRect/>
          </a:stretch>
        </p:blipFill>
        <p:spPr bwMode="auto">
          <a:xfrm>
            <a:off x="971600" y="3928094"/>
            <a:ext cx="5562600" cy="581026"/>
          </a:xfrm>
          <a:prstGeom prst="rect">
            <a:avLst/>
          </a:prstGeom>
          <a:noFill/>
        </p:spPr>
      </p:pic>
      <p:sp>
        <p:nvSpPr>
          <p:cNvPr id="17" name="テキスト ボックス 16"/>
          <p:cNvSpPr txBox="1"/>
          <p:nvPr/>
        </p:nvSpPr>
        <p:spPr>
          <a:xfrm>
            <a:off x="539552" y="5373216"/>
            <a:ext cx="6408712" cy="369332"/>
          </a:xfrm>
          <a:prstGeom prst="rect">
            <a:avLst/>
          </a:prstGeom>
          <a:noFill/>
        </p:spPr>
        <p:txBody>
          <a:bodyPr wrap="square" rtlCol="0">
            <a:spAutoFit/>
          </a:bodyPr>
          <a:lstStyle/>
          <a:p>
            <a:r>
              <a:rPr kumimoji="1" lang="ja-JP" altLang="en-US" dirty="0" smtClean="0"/>
              <a:t>を用いる．</a:t>
            </a:r>
            <a:endParaRPr kumimoji="1" lang="ja-JP" altLang="en-US" dirty="0"/>
          </a:p>
        </p:txBody>
      </p:sp>
      <p:pic>
        <p:nvPicPr>
          <p:cNvPr id="70658" name="Picture 2" descr="$\displaystyle =\frac{\pi}{2}F(\frac{1}{2},\frac{1}{2},1;m)$"/>
          <p:cNvPicPr>
            <a:picLocks noChangeAspect="1" noChangeArrowheads="1"/>
          </p:cNvPicPr>
          <p:nvPr/>
        </p:nvPicPr>
        <p:blipFill>
          <a:blip r:embed="rId5" cstate="print"/>
          <a:srcRect/>
          <a:stretch>
            <a:fillRect/>
          </a:stretch>
        </p:blipFill>
        <p:spPr bwMode="auto">
          <a:xfrm>
            <a:off x="2195736" y="2988940"/>
            <a:ext cx="2962275" cy="800100"/>
          </a:xfrm>
          <a:prstGeom prst="rect">
            <a:avLst/>
          </a:prstGeom>
          <a:noFill/>
        </p:spPr>
      </p:pic>
      <p:pic>
        <p:nvPicPr>
          <p:cNvPr id="70660" name="Picture 4" descr="$\displaystyle =\frac{\pi}{2}F(-\frac{1}{2},\frac{1}{2},1;m)$"/>
          <p:cNvPicPr>
            <a:picLocks noChangeAspect="1" noChangeArrowheads="1"/>
          </p:cNvPicPr>
          <p:nvPr/>
        </p:nvPicPr>
        <p:blipFill>
          <a:blip r:embed="rId6" cstate="print"/>
          <a:srcRect/>
          <a:stretch>
            <a:fillRect/>
          </a:stretch>
        </p:blipFill>
        <p:spPr bwMode="auto">
          <a:xfrm>
            <a:off x="2051720" y="4581128"/>
            <a:ext cx="3267075" cy="800100"/>
          </a:xfrm>
          <a:prstGeom prst="rect">
            <a:avLst/>
          </a:prstGeom>
          <a:noFill/>
        </p:spPr>
      </p:pic>
      <p:pic>
        <p:nvPicPr>
          <p:cNvPr id="70662" name="Picture 6" descr="$\displaystyle F(\frac{3}{2},\frac{3}{2},2;-4k^2R^2)=\frac{1}{\pi k^{2}R^2}[K(-4k^{2}R^{2})-\frac{1}{1+4k^{2}R^{2}}E(-4k^{2}R^{2})]$"/>
          <p:cNvPicPr>
            <a:picLocks noChangeAspect="1" noChangeArrowheads="1"/>
          </p:cNvPicPr>
          <p:nvPr/>
        </p:nvPicPr>
        <p:blipFill>
          <a:blip r:embed="rId7" cstate="print"/>
          <a:srcRect/>
          <a:stretch>
            <a:fillRect/>
          </a:stretch>
        </p:blipFill>
        <p:spPr bwMode="auto">
          <a:xfrm>
            <a:off x="1063262" y="5877272"/>
            <a:ext cx="7973234" cy="576064"/>
          </a:xfrm>
          <a:prstGeom prst="rect">
            <a:avLst/>
          </a:prstGeom>
          <a:noFill/>
        </p:spPr>
      </p:pic>
      <p:sp>
        <p:nvSpPr>
          <p:cNvPr id="12" name="テキスト ボックス 11"/>
          <p:cNvSpPr txBox="1"/>
          <p:nvPr/>
        </p:nvSpPr>
        <p:spPr>
          <a:xfrm>
            <a:off x="395536" y="332656"/>
            <a:ext cx="8748464" cy="646331"/>
          </a:xfrm>
          <a:prstGeom prst="rect">
            <a:avLst/>
          </a:prstGeom>
          <a:noFill/>
        </p:spPr>
        <p:txBody>
          <a:bodyPr wrap="square" rtlCol="0">
            <a:spAutoFit/>
          </a:bodyPr>
          <a:lstStyle/>
          <a:p>
            <a:r>
              <a:rPr lang="en-US" altLang="ja-JP" sz="3600" dirty="0" smtClean="0"/>
              <a:t>【</a:t>
            </a:r>
            <a:r>
              <a:rPr lang="ja-JP" altLang="en-US" sz="3600" dirty="0" smtClean="0"/>
              <a:t>補足</a:t>
            </a:r>
            <a:r>
              <a:rPr lang="en-US" altLang="ja-JP" sz="3600" dirty="0" smtClean="0"/>
              <a:t>】</a:t>
            </a:r>
            <a:r>
              <a:rPr lang="ja-JP" altLang="en-US" sz="3600" dirty="0" smtClean="0"/>
              <a:t>指数関数型相関関数を用いた展開</a:t>
            </a:r>
            <a:endParaRPr kumimoji="1" lang="en-US" altLang="ja-JP" sz="3600"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2"/>
          </p:nvPr>
        </p:nvSpPr>
        <p:spPr/>
        <p:txBody>
          <a:bodyPr/>
          <a:lstStyle/>
          <a:p>
            <a:fld id="{E7E7B912-14B4-4DCE-91AB-EA512C3ECE6D}" type="slidenum">
              <a:rPr kumimoji="1" lang="ja-JP" altLang="en-US" smtClean="0"/>
              <a:pPr/>
              <a:t>39</a:t>
            </a:fld>
            <a:endParaRPr kumimoji="1" lang="ja-JP" altLang="en-US"/>
          </a:p>
        </p:txBody>
      </p:sp>
      <p:sp>
        <p:nvSpPr>
          <p:cNvPr id="12" name="テキスト ボックス 11"/>
          <p:cNvSpPr txBox="1"/>
          <p:nvPr/>
        </p:nvSpPr>
        <p:spPr>
          <a:xfrm>
            <a:off x="539552" y="1124744"/>
            <a:ext cx="5760640" cy="646331"/>
          </a:xfrm>
          <a:prstGeom prst="rect">
            <a:avLst/>
          </a:prstGeom>
          <a:noFill/>
        </p:spPr>
        <p:txBody>
          <a:bodyPr wrap="square" rtlCol="0">
            <a:spAutoFit/>
          </a:bodyPr>
          <a:lstStyle/>
          <a:p>
            <a:r>
              <a:rPr kumimoji="1" lang="ja-JP" altLang="en-US" dirty="0" smtClean="0"/>
              <a:t>超幾何級数が完全楕円積分を用いて表示できた．</a:t>
            </a:r>
            <a:endParaRPr kumimoji="1" lang="en-US" altLang="ja-JP" dirty="0" smtClean="0"/>
          </a:p>
          <a:p>
            <a:r>
              <a:rPr lang="ja-JP" altLang="en-US" dirty="0" smtClean="0"/>
              <a:t>したがって，磁気抵抗の式は</a:t>
            </a:r>
            <a:endParaRPr kumimoji="1" lang="ja-JP" altLang="en-US" dirty="0"/>
          </a:p>
        </p:txBody>
      </p:sp>
      <p:pic>
        <p:nvPicPr>
          <p:cNvPr id="71682" name="Picture 2" descr="$\displaystyle \rho_{\parallel}(k)=\frac{\pi (ZB_{\parallel})^{2}}{\hbar k^{2}}[K(-4k^{2}R^{2})-\frac{1}{1+4k^{2}R^{2}}E(-4k^{2}R^{2})]$"/>
          <p:cNvPicPr>
            <a:picLocks noChangeAspect="1" noChangeArrowheads="1"/>
          </p:cNvPicPr>
          <p:nvPr/>
        </p:nvPicPr>
        <p:blipFill>
          <a:blip r:embed="rId2" cstate="print"/>
          <a:srcRect/>
          <a:stretch>
            <a:fillRect/>
          </a:stretch>
        </p:blipFill>
        <p:spPr bwMode="auto">
          <a:xfrm>
            <a:off x="899592" y="1844824"/>
            <a:ext cx="8139107" cy="792088"/>
          </a:xfrm>
          <a:prstGeom prst="rect">
            <a:avLst/>
          </a:prstGeom>
          <a:noFill/>
        </p:spPr>
      </p:pic>
      <p:sp>
        <p:nvSpPr>
          <p:cNvPr id="16" name="テキスト ボックス 15"/>
          <p:cNvSpPr txBox="1"/>
          <p:nvPr/>
        </p:nvSpPr>
        <p:spPr>
          <a:xfrm>
            <a:off x="611560" y="2780928"/>
            <a:ext cx="2520280" cy="369332"/>
          </a:xfrm>
          <a:prstGeom prst="rect">
            <a:avLst/>
          </a:prstGeom>
          <a:noFill/>
        </p:spPr>
        <p:txBody>
          <a:bodyPr wrap="square" rtlCol="0">
            <a:spAutoFit/>
          </a:bodyPr>
          <a:lstStyle/>
          <a:p>
            <a:r>
              <a:rPr kumimoji="1" lang="ja-JP" altLang="en-US" dirty="0" smtClean="0"/>
              <a:t>と書ける．</a:t>
            </a:r>
            <a:endParaRPr kumimoji="1" lang="ja-JP" altLang="en-US" dirty="0"/>
          </a:p>
        </p:txBody>
      </p:sp>
      <p:pic>
        <p:nvPicPr>
          <p:cNvPr id="19" name="図 18" descr="7.jpg"/>
          <p:cNvPicPr>
            <a:picLocks noChangeAspect="1"/>
          </p:cNvPicPr>
          <p:nvPr/>
        </p:nvPicPr>
        <p:blipFill>
          <a:blip r:embed="rId3" cstate="print"/>
          <a:stretch>
            <a:fillRect/>
          </a:stretch>
        </p:blipFill>
        <p:spPr>
          <a:xfrm>
            <a:off x="467544" y="3429000"/>
            <a:ext cx="4235921" cy="3234703"/>
          </a:xfrm>
          <a:prstGeom prst="rect">
            <a:avLst/>
          </a:prstGeom>
        </p:spPr>
      </p:pic>
      <p:pic>
        <p:nvPicPr>
          <p:cNvPr id="71684" name="Picture 4" descr="$\displaystyle E(m)$"/>
          <p:cNvPicPr>
            <a:picLocks noChangeAspect="1" noChangeArrowheads="1"/>
          </p:cNvPicPr>
          <p:nvPr/>
        </p:nvPicPr>
        <p:blipFill>
          <a:blip r:embed="rId4" cstate="print"/>
          <a:srcRect/>
          <a:stretch>
            <a:fillRect/>
          </a:stretch>
        </p:blipFill>
        <p:spPr bwMode="auto">
          <a:xfrm>
            <a:off x="1787650" y="4149080"/>
            <a:ext cx="674414" cy="288032"/>
          </a:xfrm>
          <a:prstGeom prst="rect">
            <a:avLst/>
          </a:prstGeom>
          <a:noFill/>
        </p:spPr>
      </p:pic>
      <p:pic>
        <p:nvPicPr>
          <p:cNvPr id="71686" name="Picture 6" descr="$\displaystyle K(m)$"/>
          <p:cNvPicPr>
            <a:picLocks noChangeAspect="1" noChangeArrowheads="1"/>
          </p:cNvPicPr>
          <p:nvPr/>
        </p:nvPicPr>
        <p:blipFill>
          <a:blip r:embed="rId5" cstate="print"/>
          <a:srcRect/>
          <a:stretch>
            <a:fillRect/>
          </a:stretch>
        </p:blipFill>
        <p:spPr bwMode="auto">
          <a:xfrm>
            <a:off x="3059832" y="5445224"/>
            <a:ext cx="709540" cy="288032"/>
          </a:xfrm>
          <a:prstGeom prst="rect">
            <a:avLst/>
          </a:prstGeom>
          <a:noFill/>
        </p:spPr>
      </p:pic>
      <p:pic>
        <p:nvPicPr>
          <p:cNvPr id="10" name="Picture 6" descr="$\displaystyle K(m)$"/>
          <p:cNvPicPr>
            <a:picLocks noChangeAspect="1" noChangeArrowheads="1"/>
          </p:cNvPicPr>
          <p:nvPr/>
        </p:nvPicPr>
        <p:blipFill>
          <a:blip r:embed="rId5" cstate="print"/>
          <a:srcRect/>
          <a:stretch>
            <a:fillRect/>
          </a:stretch>
        </p:blipFill>
        <p:spPr bwMode="auto">
          <a:xfrm>
            <a:off x="5014588" y="3861048"/>
            <a:ext cx="709540" cy="288032"/>
          </a:xfrm>
          <a:prstGeom prst="rect">
            <a:avLst/>
          </a:prstGeom>
          <a:noFill/>
        </p:spPr>
      </p:pic>
      <p:sp>
        <p:nvSpPr>
          <p:cNvPr id="11" name="テキスト ボックス 10"/>
          <p:cNvSpPr txBox="1"/>
          <p:nvPr/>
        </p:nvSpPr>
        <p:spPr>
          <a:xfrm>
            <a:off x="5724128" y="3789040"/>
            <a:ext cx="3024336" cy="369332"/>
          </a:xfrm>
          <a:prstGeom prst="rect">
            <a:avLst/>
          </a:prstGeom>
          <a:noFill/>
        </p:spPr>
        <p:txBody>
          <a:bodyPr wrap="square" rtlCol="0">
            <a:spAutoFit/>
          </a:bodyPr>
          <a:lstStyle/>
          <a:p>
            <a:r>
              <a:rPr kumimoji="1" lang="ja-JP" altLang="en-US" dirty="0" smtClean="0"/>
              <a:t>：第一種完全楕円積分</a:t>
            </a:r>
            <a:endParaRPr kumimoji="1" lang="ja-JP" altLang="en-US" dirty="0"/>
          </a:p>
        </p:txBody>
      </p:sp>
      <p:pic>
        <p:nvPicPr>
          <p:cNvPr id="13" name="Picture 4" descr="$\displaystyle E(m)$"/>
          <p:cNvPicPr>
            <a:picLocks noChangeAspect="1" noChangeArrowheads="1"/>
          </p:cNvPicPr>
          <p:nvPr/>
        </p:nvPicPr>
        <p:blipFill>
          <a:blip r:embed="rId4" cstate="print"/>
          <a:srcRect/>
          <a:stretch>
            <a:fillRect/>
          </a:stretch>
        </p:blipFill>
        <p:spPr bwMode="auto">
          <a:xfrm>
            <a:off x="5049714" y="4437112"/>
            <a:ext cx="674414" cy="288032"/>
          </a:xfrm>
          <a:prstGeom prst="rect">
            <a:avLst/>
          </a:prstGeom>
          <a:noFill/>
        </p:spPr>
      </p:pic>
      <p:sp>
        <p:nvSpPr>
          <p:cNvPr id="14" name="テキスト ボックス 13"/>
          <p:cNvSpPr txBox="1"/>
          <p:nvPr/>
        </p:nvSpPr>
        <p:spPr>
          <a:xfrm>
            <a:off x="5724128" y="4355812"/>
            <a:ext cx="3024336" cy="369332"/>
          </a:xfrm>
          <a:prstGeom prst="rect">
            <a:avLst/>
          </a:prstGeom>
          <a:noFill/>
        </p:spPr>
        <p:txBody>
          <a:bodyPr wrap="square" rtlCol="0">
            <a:spAutoFit/>
          </a:bodyPr>
          <a:lstStyle/>
          <a:p>
            <a:r>
              <a:rPr kumimoji="1" lang="ja-JP" altLang="en-US" dirty="0" smtClean="0"/>
              <a:t>：第二種完全楕円積分</a:t>
            </a:r>
            <a:endParaRPr kumimoji="1" lang="ja-JP" altLang="en-US" dirty="0"/>
          </a:p>
        </p:txBody>
      </p:sp>
      <p:sp>
        <p:nvSpPr>
          <p:cNvPr id="15" name="テキスト ボックス 14"/>
          <p:cNvSpPr txBox="1"/>
          <p:nvPr/>
        </p:nvSpPr>
        <p:spPr>
          <a:xfrm>
            <a:off x="395536" y="332656"/>
            <a:ext cx="8748464" cy="646331"/>
          </a:xfrm>
          <a:prstGeom prst="rect">
            <a:avLst/>
          </a:prstGeom>
          <a:noFill/>
        </p:spPr>
        <p:txBody>
          <a:bodyPr wrap="square" rtlCol="0">
            <a:spAutoFit/>
          </a:bodyPr>
          <a:lstStyle/>
          <a:p>
            <a:r>
              <a:rPr lang="en-US" altLang="ja-JP" sz="3600" dirty="0" smtClean="0"/>
              <a:t>【</a:t>
            </a:r>
            <a:r>
              <a:rPr lang="ja-JP" altLang="en-US" sz="3600" dirty="0" smtClean="0"/>
              <a:t>補足</a:t>
            </a:r>
            <a:r>
              <a:rPr lang="en-US" altLang="ja-JP" sz="3600" dirty="0" smtClean="0"/>
              <a:t>】</a:t>
            </a:r>
            <a:r>
              <a:rPr lang="ja-JP" altLang="en-US" sz="3600" dirty="0" smtClean="0"/>
              <a:t>指数関数型相関関数を用いた展開</a:t>
            </a:r>
            <a:endParaRPr kumimoji="1" lang="en-US" altLang="ja-JP" sz="36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9" name="Picture 7"/>
          <p:cNvPicPr>
            <a:picLocks noChangeAspect="1" noChangeArrowheads="1"/>
          </p:cNvPicPr>
          <p:nvPr/>
        </p:nvPicPr>
        <p:blipFill>
          <a:blip r:embed="rId3" cstate="print"/>
          <a:srcRect/>
          <a:stretch>
            <a:fillRect/>
          </a:stretch>
        </p:blipFill>
        <p:spPr bwMode="auto">
          <a:xfrm>
            <a:off x="1259632" y="1284760"/>
            <a:ext cx="6552728" cy="5096568"/>
          </a:xfrm>
          <a:prstGeom prst="rect">
            <a:avLst/>
          </a:prstGeom>
          <a:noFill/>
          <a:ln w="9525">
            <a:noFill/>
            <a:miter lim="800000"/>
            <a:headEnd/>
            <a:tailEnd/>
          </a:ln>
        </p:spPr>
      </p:pic>
      <p:sp>
        <p:nvSpPr>
          <p:cNvPr id="5" name="スライド番号プレースホルダ 4"/>
          <p:cNvSpPr>
            <a:spLocks noGrp="1"/>
          </p:cNvSpPr>
          <p:nvPr>
            <p:ph type="sldNum" sz="quarter" idx="12"/>
          </p:nvPr>
        </p:nvSpPr>
        <p:spPr/>
        <p:txBody>
          <a:bodyPr/>
          <a:lstStyle/>
          <a:p>
            <a:fld id="{E7E7B912-14B4-4DCE-91AB-EA512C3ECE6D}" type="slidenum">
              <a:rPr kumimoji="1" lang="ja-JP" altLang="en-US" smtClean="0"/>
              <a:pPr/>
              <a:t>4</a:t>
            </a:fld>
            <a:endParaRPr kumimoji="1" lang="ja-JP" altLang="en-US"/>
          </a:p>
        </p:txBody>
      </p:sp>
      <p:pic>
        <p:nvPicPr>
          <p:cNvPr id="115716" name="Picture 4"/>
          <p:cNvPicPr>
            <a:picLocks noChangeAspect="1" noChangeArrowheads="1"/>
          </p:cNvPicPr>
          <p:nvPr/>
        </p:nvPicPr>
        <p:blipFill>
          <a:blip r:embed="rId4" cstate="print"/>
          <a:srcRect/>
          <a:stretch>
            <a:fillRect/>
          </a:stretch>
        </p:blipFill>
        <p:spPr bwMode="auto">
          <a:xfrm>
            <a:off x="4427984" y="1077084"/>
            <a:ext cx="2720340" cy="2567940"/>
          </a:xfrm>
          <a:prstGeom prst="rect">
            <a:avLst/>
          </a:prstGeom>
          <a:noFill/>
          <a:ln w="9525">
            <a:noFill/>
            <a:miter lim="800000"/>
            <a:headEnd/>
            <a:tailEnd/>
          </a:ln>
        </p:spPr>
      </p:pic>
      <p:pic>
        <p:nvPicPr>
          <p:cNvPr id="115717" name="Picture 5"/>
          <p:cNvPicPr>
            <a:picLocks noChangeAspect="1" noChangeArrowheads="1"/>
          </p:cNvPicPr>
          <p:nvPr/>
        </p:nvPicPr>
        <p:blipFill>
          <a:blip r:embed="rId5" cstate="print"/>
          <a:srcRect/>
          <a:stretch>
            <a:fillRect/>
          </a:stretch>
        </p:blipFill>
        <p:spPr bwMode="auto">
          <a:xfrm>
            <a:off x="755576" y="3733760"/>
            <a:ext cx="3307080" cy="2575560"/>
          </a:xfrm>
          <a:prstGeom prst="rect">
            <a:avLst/>
          </a:prstGeom>
          <a:noFill/>
          <a:ln w="9525">
            <a:noFill/>
            <a:miter lim="800000"/>
            <a:headEnd/>
            <a:tailEnd/>
          </a:ln>
        </p:spPr>
      </p:pic>
      <p:pic>
        <p:nvPicPr>
          <p:cNvPr id="115718" name="Picture 6"/>
          <p:cNvPicPr>
            <a:picLocks noChangeAspect="1" noChangeArrowheads="1"/>
          </p:cNvPicPr>
          <p:nvPr/>
        </p:nvPicPr>
        <p:blipFill>
          <a:blip r:embed="rId3" cstate="print"/>
          <a:srcRect/>
          <a:stretch>
            <a:fillRect/>
          </a:stretch>
        </p:blipFill>
        <p:spPr bwMode="auto">
          <a:xfrm>
            <a:off x="755576" y="1084704"/>
            <a:ext cx="3291840" cy="2560320"/>
          </a:xfrm>
          <a:prstGeom prst="rect">
            <a:avLst/>
          </a:prstGeom>
          <a:noFill/>
          <a:ln w="9525">
            <a:noFill/>
            <a:miter lim="800000"/>
            <a:headEnd/>
            <a:tailEnd/>
          </a:ln>
        </p:spPr>
      </p:pic>
      <p:sp>
        <p:nvSpPr>
          <p:cNvPr id="25" name="右矢印 24"/>
          <p:cNvSpPr/>
          <p:nvPr/>
        </p:nvSpPr>
        <p:spPr>
          <a:xfrm flipH="1" flipV="1">
            <a:off x="971600" y="3717032"/>
            <a:ext cx="25202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5400000" flipH="1" flipV="1">
            <a:off x="-828600" y="2060848"/>
            <a:ext cx="2520280" cy="50405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755576" y="1052736"/>
            <a:ext cx="6912768" cy="25922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rot="5400000">
            <a:off x="-288540" y="2096852"/>
            <a:ext cx="5328592" cy="324036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descr="random.eps"/>
          <p:cNvPicPr>
            <a:picLocks noChangeAspect="1"/>
          </p:cNvPicPr>
          <p:nvPr/>
        </p:nvPicPr>
        <p:blipFill>
          <a:blip r:embed="rId6" cstate="print"/>
          <a:stretch>
            <a:fillRect/>
          </a:stretch>
        </p:blipFill>
        <p:spPr>
          <a:xfrm>
            <a:off x="1547664" y="4221088"/>
            <a:ext cx="6156176" cy="2303527"/>
          </a:xfrm>
          <a:prstGeom prst="rect">
            <a:avLst/>
          </a:prstGeom>
        </p:spPr>
      </p:pic>
      <p:pic>
        <p:nvPicPr>
          <p:cNvPr id="115720" name="Picture 8"/>
          <p:cNvPicPr>
            <a:picLocks noChangeAspect="1" noChangeArrowheads="1"/>
          </p:cNvPicPr>
          <p:nvPr/>
        </p:nvPicPr>
        <p:blipFill>
          <a:blip r:embed="rId7" cstate="print"/>
          <a:srcRect/>
          <a:stretch>
            <a:fillRect/>
          </a:stretch>
        </p:blipFill>
        <p:spPr bwMode="auto">
          <a:xfrm>
            <a:off x="6997784" y="1396752"/>
            <a:ext cx="670560" cy="1600200"/>
          </a:xfrm>
          <a:prstGeom prst="rect">
            <a:avLst/>
          </a:prstGeom>
          <a:noFill/>
          <a:ln w="9525">
            <a:noFill/>
            <a:miter lim="800000"/>
            <a:headEnd/>
            <a:tailEnd/>
          </a:ln>
        </p:spPr>
      </p:pic>
      <p:sp>
        <p:nvSpPr>
          <p:cNvPr id="41" name="テキスト ボックス 40"/>
          <p:cNvSpPr txBox="1"/>
          <p:nvPr/>
        </p:nvSpPr>
        <p:spPr>
          <a:xfrm>
            <a:off x="899592" y="980728"/>
            <a:ext cx="5760640" cy="369332"/>
          </a:xfrm>
          <a:prstGeom prst="rect">
            <a:avLst/>
          </a:prstGeom>
          <a:noFill/>
        </p:spPr>
        <p:txBody>
          <a:bodyPr wrap="square" rtlCol="0">
            <a:spAutoFit/>
          </a:bodyPr>
          <a:lstStyle/>
          <a:p>
            <a:r>
              <a:rPr kumimoji="1" lang="ja-JP" altLang="en-US" dirty="0" smtClean="0"/>
              <a:t>原子間力顕微鏡（</a:t>
            </a:r>
            <a:r>
              <a:rPr kumimoji="1" lang="en-US" altLang="ja-JP" dirty="0" smtClean="0"/>
              <a:t>AFM</a:t>
            </a:r>
            <a:r>
              <a:rPr kumimoji="1" lang="ja-JP" altLang="en-US" dirty="0" smtClean="0"/>
              <a:t>）によるリップルの観測データ</a:t>
            </a:r>
            <a:endParaRPr kumimoji="1" lang="ja-JP" altLang="en-US" dirty="0"/>
          </a:p>
        </p:txBody>
      </p:sp>
      <p:sp>
        <p:nvSpPr>
          <p:cNvPr id="42" name="テキスト ボックス 41"/>
          <p:cNvSpPr txBox="1"/>
          <p:nvPr/>
        </p:nvSpPr>
        <p:spPr>
          <a:xfrm>
            <a:off x="4355976" y="4149080"/>
            <a:ext cx="4608512" cy="1754326"/>
          </a:xfrm>
          <a:prstGeom prst="rect">
            <a:avLst/>
          </a:prstGeom>
          <a:noFill/>
        </p:spPr>
        <p:txBody>
          <a:bodyPr wrap="square" rtlCol="0">
            <a:spAutoFit/>
          </a:bodyPr>
          <a:lstStyle/>
          <a:p>
            <a:r>
              <a:rPr kumimoji="1" lang="ja-JP" altLang="en-US" dirty="0" smtClean="0"/>
              <a:t>リップルのあるグラフェン表面に平行磁場を</a:t>
            </a:r>
            <a:endParaRPr kumimoji="1" lang="en-US" altLang="ja-JP" dirty="0" smtClean="0"/>
          </a:p>
          <a:p>
            <a:r>
              <a:rPr kumimoji="1" lang="ja-JP" altLang="en-US" dirty="0" smtClean="0"/>
              <a:t>印加すると磁場方向に依存するランダムな</a:t>
            </a:r>
            <a:endParaRPr kumimoji="1" lang="en-US" altLang="ja-JP" dirty="0" smtClean="0"/>
          </a:p>
          <a:p>
            <a:r>
              <a:rPr kumimoji="1" lang="ja-JP" altLang="en-US" dirty="0" smtClean="0"/>
              <a:t>垂直磁場成分の分布が生成される．</a:t>
            </a:r>
            <a:endParaRPr kumimoji="1" lang="en-US" altLang="ja-JP" dirty="0" smtClean="0"/>
          </a:p>
          <a:p>
            <a:r>
              <a:rPr lang="ja-JP" altLang="en-US" dirty="0" smtClean="0"/>
              <a:t>垂直磁場成分により電荷キャリアが散乱され，</a:t>
            </a:r>
            <a:endParaRPr lang="en-US" altLang="ja-JP" dirty="0" smtClean="0"/>
          </a:p>
          <a:p>
            <a:r>
              <a:rPr kumimoji="1" lang="ja-JP" altLang="en-US" dirty="0" smtClean="0"/>
              <a:t>グラフェンの電気抵抗が変化する．</a:t>
            </a:r>
            <a:endParaRPr kumimoji="1" lang="en-US" altLang="ja-JP" dirty="0" smtClean="0"/>
          </a:p>
          <a:p>
            <a:r>
              <a:rPr lang="ja-JP" altLang="en-US" dirty="0" smtClean="0"/>
              <a:t>この現象を磁気抵抗効果と呼ぶ．</a:t>
            </a:r>
            <a:endParaRPr kumimoji="1" lang="en-US" altLang="ja-JP" dirty="0" smtClean="0"/>
          </a:p>
        </p:txBody>
      </p:sp>
      <p:sp>
        <p:nvSpPr>
          <p:cNvPr id="17" name="テキスト ボックス 16"/>
          <p:cNvSpPr txBox="1"/>
          <p:nvPr/>
        </p:nvSpPr>
        <p:spPr>
          <a:xfrm>
            <a:off x="395536" y="332656"/>
            <a:ext cx="7560840" cy="646331"/>
          </a:xfrm>
          <a:prstGeom prst="rect">
            <a:avLst/>
          </a:prstGeom>
          <a:noFill/>
        </p:spPr>
        <p:txBody>
          <a:bodyPr wrap="square" rtlCol="0">
            <a:spAutoFit/>
          </a:bodyPr>
          <a:lstStyle/>
          <a:p>
            <a:r>
              <a:rPr lang="ja-JP" altLang="en-US" sz="3600" dirty="0"/>
              <a:t>１</a:t>
            </a:r>
            <a:r>
              <a:rPr kumimoji="1" lang="ja-JP" altLang="en-US" sz="3600" dirty="0" smtClean="0"/>
              <a:t>．リップルと磁気抵抗効果</a:t>
            </a:r>
            <a:endParaRPr kumimoji="1" lang="ja-JP" altLang="en-US" sz="3600" dirty="0"/>
          </a:p>
        </p:txBody>
      </p:sp>
      <p:sp>
        <p:nvSpPr>
          <p:cNvPr id="18" name="テキスト ボックス 17"/>
          <p:cNvSpPr txBox="1"/>
          <p:nvPr/>
        </p:nvSpPr>
        <p:spPr>
          <a:xfrm>
            <a:off x="179512" y="6237312"/>
            <a:ext cx="8496944" cy="646331"/>
          </a:xfrm>
          <a:prstGeom prst="rect">
            <a:avLst/>
          </a:prstGeom>
          <a:noFill/>
        </p:spPr>
        <p:txBody>
          <a:bodyPr wrap="square" rtlCol="0">
            <a:spAutoFit/>
          </a:bodyPr>
          <a:lstStyle/>
          <a:p>
            <a:r>
              <a:rPr kumimoji="1" lang="ja-JP" altLang="en-US" dirty="0" smtClean="0"/>
              <a:t>実験データ：第</a:t>
            </a:r>
            <a:r>
              <a:rPr kumimoji="1" lang="en-US" altLang="ja-JP" dirty="0" smtClean="0"/>
              <a:t>67</a:t>
            </a:r>
            <a:r>
              <a:rPr kumimoji="1" lang="ja-JP" altLang="en-US" dirty="0" smtClean="0"/>
              <a:t>回年次</a:t>
            </a:r>
            <a:r>
              <a:rPr kumimoji="1" lang="ja-JP" altLang="en-US" dirty="0" smtClean="0"/>
              <a:t>大会（</a:t>
            </a:r>
            <a:r>
              <a:rPr kumimoji="1" lang="en-US" altLang="ja-JP" dirty="0" smtClean="0"/>
              <a:t>2012</a:t>
            </a:r>
            <a:r>
              <a:rPr kumimoji="1" lang="ja-JP" altLang="en-US" dirty="0" smtClean="0"/>
              <a:t>年）</a:t>
            </a:r>
            <a:r>
              <a:rPr kumimoji="1" lang="ja-JP" altLang="en-US" dirty="0" smtClean="0"/>
              <a:t>　</a:t>
            </a:r>
            <a:r>
              <a:rPr kumimoji="1" lang="en-US" altLang="ja-JP" dirty="0" smtClean="0"/>
              <a:t>25aSB</a:t>
            </a:r>
            <a:r>
              <a:rPr kumimoji="1" lang="ja-JP" altLang="en-US" dirty="0" smtClean="0"/>
              <a:t>　平行磁場下のグラフェンの磁気抵抗</a:t>
            </a:r>
            <a:endParaRPr kumimoji="1" lang="en-US" altLang="ja-JP" dirty="0" smtClean="0"/>
          </a:p>
          <a:p>
            <a:r>
              <a:rPr lang="ja-JP" altLang="en-US" dirty="0" smtClean="0"/>
              <a:t>　　　　　　　　中大理工　</a:t>
            </a:r>
            <a:r>
              <a:rPr kumimoji="1" lang="ja-JP" altLang="en-US" dirty="0" smtClean="0"/>
              <a:t>白石沙代</a:t>
            </a:r>
            <a:r>
              <a:rPr lang="ja-JP" altLang="en-US" dirty="0" smtClean="0"/>
              <a:t>，佐野和也，根間浩史，若林淳一　</a:t>
            </a:r>
            <a:r>
              <a:rPr kumimoji="1" lang="ja-JP" altLang="en-US" dirty="0" smtClean="0"/>
              <a:t>より　</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15719"/>
                                        </p:tgtEl>
                                      </p:cBhvr>
                                    </p:animEffect>
                                    <p:set>
                                      <p:cBhvr>
                                        <p:cTn id="10" dur="1" fill="hold">
                                          <p:stCondLst>
                                            <p:cond delay="499"/>
                                          </p:stCondLst>
                                        </p:cTn>
                                        <p:tgtEl>
                                          <p:spTgt spid="115719"/>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41"/>
                                        </p:tgtEl>
                                      </p:cBhvr>
                                    </p:animEffect>
                                    <p:set>
                                      <p:cBhvr>
                                        <p:cTn id="13" dur="1" fill="hold">
                                          <p:stCondLst>
                                            <p:cond delay="499"/>
                                          </p:stCondLst>
                                        </p:cTn>
                                        <p:tgtEl>
                                          <p:spTgt spid="41"/>
                                        </p:tgtEl>
                                        <p:attrNameLst>
                                          <p:attrName>style.visibility</p:attrName>
                                        </p:attrNameLst>
                                      </p:cBhvr>
                                      <p:to>
                                        <p:strVal val="hidden"/>
                                      </p:to>
                                    </p:set>
                                  </p:childTnLst>
                                </p:cTn>
                              </p:par>
                            </p:childTnLst>
                          </p:cTn>
                        </p:par>
                        <p:par>
                          <p:cTn id="14" fill="hold">
                            <p:stCondLst>
                              <p:cond delay="500"/>
                            </p:stCondLst>
                            <p:childTnLst>
                              <p:par>
                                <p:cTn id="15" presetID="5" presetClass="entr" presetSubtype="10" fill="hold" nodeType="afterEffect">
                                  <p:stCondLst>
                                    <p:cond delay="0"/>
                                  </p:stCondLst>
                                  <p:childTnLst>
                                    <p:set>
                                      <p:cBhvr>
                                        <p:cTn id="16" dur="1" fill="hold">
                                          <p:stCondLst>
                                            <p:cond delay="0"/>
                                          </p:stCondLst>
                                        </p:cTn>
                                        <p:tgtEl>
                                          <p:spTgt spid="115718"/>
                                        </p:tgtEl>
                                        <p:attrNameLst>
                                          <p:attrName>style.visibility</p:attrName>
                                        </p:attrNameLst>
                                      </p:cBhvr>
                                      <p:to>
                                        <p:strVal val="visible"/>
                                      </p:to>
                                    </p:set>
                                    <p:animEffect transition="in" filter="checkerboard(across)">
                                      <p:cBhvr>
                                        <p:cTn id="17" dur="500"/>
                                        <p:tgtEl>
                                          <p:spTgt spid="115718"/>
                                        </p:tgtEl>
                                      </p:cBhvr>
                                    </p:animEffect>
                                  </p:childTnLst>
                                </p:cTn>
                              </p:par>
                            </p:childTnLst>
                          </p:cTn>
                        </p:par>
                        <p:par>
                          <p:cTn id="18" fill="hold">
                            <p:stCondLst>
                              <p:cond delay="1000"/>
                            </p:stCondLst>
                            <p:childTnLst>
                              <p:par>
                                <p:cTn id="19" presetID="18" presetClass="entr" presetSubtype="12"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strips(downLeft)">
                                      <p:cBhvr>
                                        <p:cTn id="21" dur="500"/>
                                        <p:tgtEl>
                                          <p:spTgt spid="25"/>
                                        </p:tgtEl>
                                      </p:cBhvr>
                                    </p:animEffect>
                                  </p:childTnLst>
                                </p:cTn>
                              </p:par>
                            </p:childTnLst>
                          </p:cTn>
                        </p:par>
                        <p:par>
                          <p:cTn id="22" fill="hold">
                            <p:stCondLst>
                              <p:cond delay="1500"/>
                            </p:stCondLst>
                            <p:childTnLst>
                              <p:par>
                                <p:cTn id="23" presetID="16" presetClass="entr" presetSubtype="26" fill="hold" nodeType="afterEffect">
                                  <p:stCondLst>
                                    <p:cond delay="0"/>
                                  </p:stCondLst>
                                  <p:childTnLst>
                                    <p:set>
                                      <p:cBhvr>
                                        <p:cTn id="24" dur="1" fill="hold">
                                          <p:stCondLst>
                                            <p:cond delay="0"/>
                                          </p:stCondLst>
                                        </p:cTn>
                                        <p:tgtEl>
                                          <p:spTgt spid="115716"/>
                                        </p:tgtEl>
                                        <p:attrNameLst>
                                          <p:attrName>style.visibility</p:attrName>
                                        </p:attrNameLst>
                                      </p:cBhvr>
                                      <p:to>
                                        <p:strVal val="visible"/>
                                      </p:to>
                                    </p:set>
                                    <p:animEffect transition="in" filter="barn(inHorizontal)">
                                      <p:cBhvr>
                                        <p:cTn id="25" dur="500"/>
                                        <p:tgtEl>
                                          <p:spTgt spid="115716"/>
                                        </p:tgtEl>
                                      </p:cBhvr>
                                    </p:animEffect>
                                  </p:childTnLst>
                                </p:cTn>
                              </p:par>
                              <p:par>
                                <p:cTn id="26" presetID="16" presetClass="entr" presetSubtype="26" fill="hold" nodeType="withEffect">
                                  <p:stCondLst>
                                    <p:cond delay="0"/>
                                  </p:stCondLst>
                                  <p:childTnLst>
                                    <p:set>
                                      <p:cBhvr>
                                        <p:cTn id="27" dur="1" fill="hold">
                                          <p:stCondLst>
                                            <p:cond delay="0"/>
                                          </p:stCondLst>
                                        </p:cTn>
                                        <p:tgtEl>
                                          <p:spTgt spid="115720"/>
                                        </p:tgtEl>
                                        <p:attrNameLst>
                                          <p:attrName>style.visibility</p:attrName>
                                        </p:attrNameLst>
                                      </p:cBhvr>
                                      <p:to>
                                        <p:strVal val="visible"/>
                                      </p:to>
                                    </p:set>
                                    <p:animEffect transition="in" filter="barn(inHorizontal)">
                                      <p:cBhvr>
                                        <p:cTn id="28" dur="500"/>
                                        <p:tgtEl>
                                          <p:spTgt spid="115720"/>
                                        </p:tgtEl>
                                      </p:cBhvr>
                                    </p:animEffect>
                                  </p:childTnLst>
                                </p:cTn>
                              </p:par>
                              <p:par>
                                <p:cTn id="29" presetID="16" presetClass="entr" presetSubtype="26"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Horizontal)">
                                      <p:cBhvr>
                                        <p:cTn id="31" dur="500"/>
                                        <p:tgtEl>
                                          <p:spTgt spid="27"/>
                                        </p:tgtEl>
                                      </p:cBhvr>
                                    </p:animEffect>
                                  </p:childTnLst>
                                </p:cTn>
                              </p:par>
                              <p:par>
                                <p:cTn id="32" presetID="42"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xit" presetSubtype="10" fill="hold" nodeType="clickEffect">
                                  <p:stCondLst>
                                    <p:cond delay="0"/>
                                  </p:stCondLst>
                                  <p:childTnLst>
                                    <p:animEffect transition="out" filter="checkerboard(across)">
                                      <p:cBhvr>
                                        <p:cTn id="40" dur="500"/>
                                        <p:tgtEl>
                                          <p:spTgt spid="115716"/>
                                        </p:tgtEl>
                                      </p:cBhvr>
                                    </p:animEffect>
                                    <p:set>
                                      <p:cBhvr>
                                        <p:cTn id="41" dur="1" fill="hold">
                                          <p:stCondLst>
                                            <p:cond delay="499"/>
                                          </p:stCondLst>
                                        </p:cTn>
                                        <p:tgtEl>
                                          <p:spTgt spid="115716"/>
                                        </p:tgtEl>
                                        <p:attrNameLst>
                                          <p:attrName>style.visibility</p:attrName>
                                        </p:attrNameLst>
                                      </p:cBhvr>
                                      <p:to>
                                        <p:strVal val="hidden"/>
                                      </p:to>
                                    </p:set>
                                  </p:childTnLst>
                                </p:cTn>
                              </p:par>
                              <p:par>
                                <p:cTn id="42" presetID="5" presetClass="exit" presetSubtype="10" fill="hold" nodeType="withEffect">
                                  <p:stCondLst>
                                    <p:cond delay="0"/>
                                  </p:stCondLst>
                                  <p:childTnLst>
                                    <p:animEffect transition="out" filter="checkerboard(across)">
                                      <p:cBhvr>
                                        <p:cTn id="43" dur="500"/>
                                        <p:tgtEl>
                                          <p:spTgt spid="115720"/>
                                        </p:tgtEl>
                                      </p:cBhvr>
                                    </p:animEffect>
                                    <p:set>
                                      <p:cBhvr>
                                        <p:cTn id="44" dur="1" fill="hold">
                                          <p:stCondLst>
                                            <p:cond delay="499"/>
                                          </p:stCondLst>
                                        </p:cTn>
                                        <p:tgtEl>
                                          <p:spTgt spid="115720"/>
                                        </p:tgtEl>
                                        <p:attrNameLst>
                                          <p:attrName>style.visibility</p:attrName>
                                        </p:attrNameLst>
                                      </p:cBhvr>
                                      <p:to>
                                        <p:strVal val="hidden"/>
                                      </p:to>
                                    </p:set>
                                  </p:childTnLst>
                                </p:cTn>
                              </p:par>
                              <p:par>
                                <p:cTn id="45" presetID="5" presetClass="exit" presetSubtype="10" fill="hold" grpId="1" nodeType="withEffect">
                                  <p:stCondLst>
                                    <p:cond delay="0"/>
                                  </p:stCondLst>
                                  <p:childTnLst>
                                    <p:animEffect transition="out" filter="checkerboard(across)">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par>
                                <p:cTn id="48" presetID="5" presetClass="exit" presetSubtype="10" fill="hold" grpId="1" nodeType="withEffect">
                                  <p:stCondLst>
                                    <p:cond delay="0"/>
                                  </p:stCondLst>
                                  <p:childTnLst>
                                    <p:animEffect transition="out" filter="checkerboard(across)">
                                      <p:cBhvr>
                                        <p:cTn id="49" dur="500"/>
                                        <p:tgtEl>
                                          <p:spTgt spid="27"/>
                                        </p:tgtEl>
                                      </p:cBhvr>
                                    </p:animEffect>
                                    <p:set>
                                      <p:cBhvr>
                                        <p:cTn id="50" dur="1" fill="hold">
                                          <p:stCondLst>
                                            <p:cond delay="499"/>
                                          </p:stCondLst>
                                        </p:cTn>
                                        <p:tgtEl>
                                          <p:spTgt spid="27"/>
                                        </p:tgtEl>
                                        <p:attrNameLst>
                                          <p:attrName>style.visibility</p:attrName>
                                        </p:attrNameLst>
                                      </p:cBhvr>
                                      <p:to>
                                        <p:strVal val="hidden"/>
                                      </p:to>
                                    </p:set>
                                  </p:childTnLst>
                                </p:cTn>
                              </p:par>
                              <p:par>
                                <p:cTn id="51" presetID="5" presetClass="exit" presetSubtype="10" fill="hold" nodeType="withEffect">
                                  <p:stCondLst>
                                    <p:cond delay="0"/>
                                  </p:stCondLst>
                                  <p:childTnLst>
                                    <p:animEffect transition="out" filter="checkerboard(across)">
                                      <p:cBhvr>
                                        <p:cTn id="52" dur="500"/>
                                        <p:tgtEl>
                                          <p:spTgt spid="40"/>
                                        </p:tgtEl>
                                      </p:cBhvr>
                                    </p:animEffect>
                                    <p:set>
                                      <p:cBhvr>
                                        <p:cTn id="53" dur="1" fill="hold">
                                          <p:stCondLst>
                                            <p:cond delay="499"/>
                                          </p:stCondLst>
                                        </p:cTn>
                                        <p:tgtEl>
                                          <p:spTgt spid="40"/>
                                        </p:tgtEl>
                                        <p:attrNameLst>
                                          <p:attrName>style.visibility</p:attrName>
                                        </p:attrNameLst>
                                      </p:cBhvr>
                                      <p:to>
                                        <p:strVal val="hidden"/>
                                      </p:to>
                                    </p:set>
                                  </p:childTnLst>
                                </p:cTn>
                              </p:par>
                            </p:childTnLst>
                          </p:cTn>
                        </p:par>
                        <p:par>
                          <p:cTn id="54" fill="hold">
                            <p:stCondLst>
                              <p:cond delay="500"/>
                            </p:stCondLst>
                            <p:childTnLst>
                              <p:par>
                                <p:cTn id="55" presetID="47"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childTnLst>
                          </p:cTn>
                        </p:par>
                        <p:par>
                          <p:cTn id="60" fill="hold">
                            <p:stCondLst>
                              <p:cond delay="1500"/>
                            </p:stCondLst>
                            <p:childTnLst>
                              <p:par>
                                <p:cTn id="61" presetID="16" presetClass="entr" presetSubtype="26" fill="hold" nodeType="afterEffect">
                                  <p:stCondLst>
                                    <p:cond delay="0"/>
                                  </p:stCondLst>
                                  <p:childTnLst>
                                    <p:set>
                                      <p:cBhvr>
                                        <p:cTn id="62" dur="1" fill="hold">
                                          <p:stCondLst>
                                            <p:cond delay="0"/>
                                          </p:stCondLst>
                                        </p:cTn>
                                        <p:tgtEl>
                                          <p:spTgt spid="115717"/>
                                        </p:tgtEl>
                                        <p:attrNameLst>
                                          <p:attrName>style.visibility</p:attrName>
                                        </p:attrNameLst>
                                      </p:cBhvr>
                                      <p:to>
                                        <p:strVal val="visible"/>
                                      </p:to>
                                    </p:set>
                                    <p:animEffect transition="in" filter="barn(inHorizontal)">
                                      <p:cBhvr>
                                        <p:cTn id="63" dur="500"/>
                                        <p:tgtEl>
                                          <p:spTgt spid="115717"/>
                                        </p:tgtEl>
                                      </p:cBhvr>
                                    </p:animEffect>
                                  </p:childTnLst>
                                </p:cTn>
                              </p:par>
                              <p:par>
                                <p:cTn id="64" presetID="16" presetClass="entr" presetSubtype="26"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inHorizontal)">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6" fill="hold" nodeType="clickEffect">
                                  <p:stCondLst>
                                    <p:cond delay="0"/>
                                  </p:stCondLst>
                                  <p:childTnLst>
                                    <p:set>
                                      <p:cBhvr>
                                        <p:cTn id="70" dur="1" fill="hold">
                                          <p:stCondLst>
                                            <p:cond delay="0"/>
                                          </p:stCondLst>
                                        </p:cTn>
                                        <p:tgtEl>
                                          <p:spTgt spid="115716"/>
                                        </p:tgtEl>
                                        <p:attrNameLst>
                                          <p:attrName>style.visibility</p:attrName>
                                        </p:attrNameLst>
                                      </p:cBhvr>
                                      <p:to>
                                        <p:strVal val="visible"/>
                                      </p:to>
                                    </p:set>
                                    <p:animEffect transition="in" filter="barn(inHorizontal)">
                                      <p:cBhvr>
                                        <p:cTn id="71" dur="500"/>
                                        <p:tgtEl>
                                          <p:spTgt spid="115716"/>
                                        </p:tgtEl>
                                      </p:cBhvr>
                                    </p:animEffect>
                                  </p:childTnLst>
                                </p:cTn>
                              </p:par>
                              <p:par>
                                <p:cTn id="72" presetID="16" presetClass="entr" presetSubtype="26" fill="hold" nodeType="withEffect">
                                  <p:stCondLst>
                                    <p:cond delay="0"/>
                                  </p:stCondLst>
                                  <p:childTnLst>
                                    <p:set>
                                      <p:cBhvr>
                                        <p:cTn id="73" dur="1" fill="hold">
                                          <p:stCondLst>
                                            <p:cond delay="0"/>
                                          </p:stCondLst>
                                        </p:cTn>
                                        <p:tgtEl>
                                          <p:spTgt spid="115720"/>
                                        </p:tgtEl>
                                        <p:attrNameLst>
                                          <p:attrName>style.visibility</p:attrName>
                                        </p:attrNameLst>
                                      </p:cBhvr>
                                      <p:to>
                                        <p:strVal val="visible"/>
                                      </p:to>
                                    </p:set>
                                    <p:animEffect transition="in" filter="barn(inHorizontal)">
                                      <p:cBhvr>
                                        <p:cTn id="74" dur="500"/>
                                        <p:tgtEl>
                                          <p:spTgt spid="115720"/>
                                        </p:tgtEl>
                                      </p:cBhvr>
                                    </p:animEffect>
                                  </p:childTnLst>
                                </p:cTn>
                              </p:par>
                              <p:par>
                                <p:cTn id="75" presetID="16" presetClass="entr" presetSubtype="26" fill="hold" grpId="2"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arn(inHorizontal)">
                                      <p:cBhvr>
                                        <p:cTn id="77" dur="500"/>
                                        <p:tgtEl>
                                          <p:spTgt spid="27"/>
                                        </p:tgtEl>
                                      </p:cBhvr>
                                    </p:animEffect>
                                  </p:childTnLst>
                                </p:cTn>
                              </p:par>
                              <p:par>
                                <p:cTn id="78" presetID="5" presetClass="exit" presetSubtype="10" fill="hold" grpId="1" nodeType="withEffect">
                                  <p:stCondLst>
                                    <p:cond delay="0"/>
                                  </p:stCondLst>
                                  <p:childTnLst>
                                    <p:animEffect transition="out" filter="checkerboard(across)">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27" grpId="0" animBg="1"/>
      <p:bldP spid="27" grpId="1" animBg="1"/>
      <p:bldP spid="27" grpId="2" animBg="1"/>
      <p:bldP spid="28" grpId="0" animBg="1"/>
      <p:bldP spid="41" grpId="0"/>
      <p:bldP spid="42"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テキスト ボックス 25"/>
          <p:cNvSpPr txBox="1"/>
          <p:nvPr/>
        </p:nvSpPr>
        <p:spPr>
          <a:xfrm>
            <a:off x="755576" y="1196752"/>
            <a:ext cx="2592288" cy="369332"/>
          </a:xfrm>
          <a:prstGeom prst="rect">
            <a:avLst/>
          </a:prstGeom>
          <a:noFill/>
        </p:spPr>
        <p:txBody>
          <a:bodyPr wrap="square" rtlCol="0">
            <a:spAutoFit/>
          </a:bodyPr>
          <a:lstStyle/>
          <a:p>
            <a:r>
              <a:rPr lang="ja-JP" altLang="en-US" b="1" dirty="0" smtClean="0"/>
              <a:t>今回</a:t>
            </a:r>
            <a:r>
              <a:rPr kumimoji="1" lang="ja-JP" altLang="en-US" b="1" dirty="0" smtClean="0"/>
              <a:t>の式</a:t>
            </a:r>
            <a:endParaRPr kumimoji="1" lang="ja-JP" altLang="en-US" b="1" dirty="0"/>
          </a:p>
        </p:txBody>
      </p:sp>
      <p:pic>
        <p:nvPicPr>
          <p:cNvPr id="27" name="Picture 14" descr="$\rho_{\parallel}(k)=\frac{(\pi ZRB_{\parallel})^{2}}{\hbar}F(\frac{3}{2},\frac{3}{2},2;-4k^{2}R^{2})$"/>
          <p:cNvPicPr>
            <a:picLocks noChangeAspect="1" noChangeArrowheads="1"/>
          </p:cNvPicPr>
          <p:nvPr/>
        </p:nvPicPr>
        <p:blipFill>
          <a:blip r:embed="rId2" cstate="print"/>
          <a:srcRect/>
          <a:stretch>
            <a:fillRect/>
          </a:stretch>
        </p:blipFill>
        <p:spPr bwMode="auto">
          <a:xfrm>
            <a:off x="1486619" y="1513730"/>
            <a:ext cx="6181725" cy="619126"/>
          </a:xfrm>
          <a:prstGeom prst="rect">
            <a:avLst/>
          </a:prstGeom>
          <a:noFill/>
        </p:spPr>
      </p:pic>
      <p:sp>
        <p:nvSpPr>
          <p:cNvPr id="28" name="角丸四角形 27"/>
          <p:cNvSpPr/>
          <p:nvPr/>
        </p:nvSpPr>
        <p:spPr>
          <a:xfrm>
            <a:off x="611560" y="980728"/>
            <a:ext cx="7344816" cy="144016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23528" y="2420888"/>
            <a:ext cx="5688632" cy="369332"/>
          </a:xfrm>
          <a:prstGeom prst="rect">
            <a:avLst/>
          </a:prstGeom>
          <a:noFill/>
        </p:spPr>
        <p:txBody>
          <a:bodyPr wrap="square" rtlCol="0">
            <a:spAutoFit/>
          </a:bodyPr>
          <a:lstStyle/>
          <a:p>
            <a:r>
              <a:rPr kumimoji="1" lang="ja-JP" altLang="en-US" dirty="0" smtClean="0"/>
              <a:t>ガウスの超幾何関数にオイラーの積分表示を用いる．</a:t>
            </a:r>
            <a:endParaRPr kumimoji="1" lang="ja-JP" altLang="en-US" dirty="0"/>
          </a:p>
        </p:txBody>
      </p:sp>
      <p:pic>
        <p:nvPicPr>
          <p:cNvPr id="73730" name="Picture 2" descr="$\displaystyle F(\frac{3}{2},\frac{3}{2},2;-4k^2R^2)=\frac{\Gamma (2)}{\Gamma (\frac{3}{2})\Gamma (\frac{1}{2})}\int_{0}^{1}t^{1/2}(1-t^{-1/2})(1+4k^2R^2t)^{-3/2}dt$"/>
          <p:cNvPicPr>
            <a:picLocks noChangeAspect="1" noChangeArrowheads="1"/>
          </p:cNvPicPr>
          <p:nvPr/>
        </p:nvPicPr>
        <p:blipFill>
          <a:blip r:embed="rId3" cstate="print"/>
          <a:srcRect/>
          <a:stretch>
            <a:fillRect/>
          </a:stretch>
        </p:blipFill>
        <p:spPr bwMode="auto">
          <a:xfrm>
            <a:off x="827584" y="2780928"/>
            <a:ext cx="7791128" cy="684190"/>
          </a:xfrm>
          <a:prstGeom prst="rect">
            <a:avLst/>
          </a:prstGeom>
          <a:noFill/>
        </p:spPr>
      </p:pic>
      <p:sp>
        <p:nvSpPr>
          <p:cNvPr id="18" name="テキスト ボックス 17"/>
          <p:cNvSpPr txBox="1"/>
          <p:nvPr/>
        </p:nvSpPr>
        <p:spPr>
          <a:xfrm>
            <a:off x="323528" y="3563724"/>
            <a:ext cx="4896544" cy="369332"/>
          </a:xfrm>
          <a:prstGeom prst="rect">
            <a:avLst/>
          </a:prstGeom>
          <a:noFill/>
        </p:spPr>
        <p:txBody>
          <a:bodyPr wrap="square" rtlCol="0">
            <a:spAutoFit/>
          </a:bodyPr>
          <a:lstStyle/>
          <a:p>
            <a:r>
              <a:rPr lang="ja-JP" altLang="en-US" dirty="0" smtClean="0"/>
              <a:t>積分を行う</a:t>
            </a:r>
            <a:r>
              <a:rPr kumimoji="1" lang="ja-JP" altLang="en-US" dirty="0" smtClean="0"/>
              <a:t>．</a:t>
            </a:r>
            <a:endParaRPr kumimoji="1" lang="ja-JP" altLang="en-US" dirty="0"/>
          </a:p>
        </p:txBody>
      </p:sp>
      <p:pic>
        <p:nvPicPr>
          <p:cNvPr id="73732" name="Picture 4" descr="$\displaystyle F(\frac{3}{2},\frac{3}{2},2;-4k^2R^2)=\frac{1}{\pi k^3R^3}\left ( 4+\frac{1}{k^2R^2} \right )^{-1/2}\left [ K\left ( \frac{4k^2R^2}{1+4k^2R^2} \right )-E\left (  \frac{4k^2R^2}{1+4k^2R^2} \right ) \right ]$"/>
          <p:cNvPicPr>
            <a:picLocks noChangeAspect="1" noChangeArrowheads="1"/>
          </p:cNvPicPr>
          <p:nvPr/>
        </p:nvPicPr>
        <p:blipFill>
          <a:blip r:embed="rId4" cstate="print"/>
          <a:srcRect/>
          <a:stretch>
            <a:fillRect/>
          </a:stretch>
        </p:blipFill>
        <p:spPr bwMode="auto">
          <a:xfrm>
            <a:off x="752325" y="4005064"/>
            <a:ext cx="8212163" cy="599194"/>
          </a:xfrm>
          <a:prstGeom prst="rect">
            <a:avLst/>
          </a:prstGeom>
          <a:noFill/>
        </p:spPr>
      </p:pic>
      <p:sp>
        <p:nvSpPr>
          <p:cNvPr id="20" name="テキスト ボックス 19"/>
          <p:cNvSpPr txBox="1"/>
          <p:nvPr/>
        </p:nvSpPr>
        <p:spPr>
          <a:xfrm>
            <a:off x="323528" y="4653136"/>
            <a:ext cx="8208912" cy="369332"/>
          </a:xfrm>
          <a:prstGeom prst="rect">
            <a:avLst/>
          </a:prstGeom>
          <a:noFill/>
        </p:spPr>
        <p:txBody>
          <a:bodyPr wrap="square" rtlCol="0">
            <a:spAutoFit/>
          </a:bodyPr>
          <a:lstStyle/>
          <a:p>
            <a:r>
              <a:rPr lang="ja-JP" altLang="en-US" dirty="0" smtClean="0"/>
              <a:t>　　　　　　　の</a:t>
            </a:r>
            <a:r>
              <a:rPr kumimoji="1" lang="ja-JP" altLang="en-US" dirty="0" smtClean="0"/>
              <a:t>極限において楕円積分はそれぞれ次のようになる．</a:t>
            </a:r>
            <a:endParaRPr kumimoji="1" lang="ja-JP" altLang="en-US" dirty="0"/>
          </a:p>
        </p:txBody>
      </p:sp>
      <p:pic>
        <p:nvPicPr>
          <p:cNvPr id="73736" name="Picture 8" descr="$\displaystyle K(m)\rightarrow \log \left ( \frac{4}{\sqrt {\mathstrut 1-m}} \right ) $"/>
          <p:cNvPicPr>
            <a:picLocks noChangeAspect="1" noChangeArrowheads="1"/>
          </p:cNvPicPr>
          <p:nvPr/>
        </p:nvPicPr>
        <p:blipFill>
          <a:blip r:embed="rId5" cstate="print"/>
          <a:srcRect/>
          <a:stretch>
            <a:fillRect/>
          </a:stretch>
        </p:blipFill>
        <p:spPr bwMode="auto">
          <a:xfrm>
            <a:off x="827584" y="5101317"/>
            <a:ext cx="2745507" cy="767759"/>
          </a:xfrm>
          <a:prstGeom prst="rect">
            <a:avLst/>
          </a:prstGeom>
          <a:noFill/>
        </p:spPr>
      </p:pic>
      <p:pic>
        <p:nvPicPr>
          <p:cNvPr id="73738" name="Picture 10" descr="$\displaystyle E(m)\rightarrow 1$"/>
          <p:cNvPicPr>
            <a:picLocks noChangeAspect="1" noChangeArrowheads="1"/>
          </p:cNvPicPr>
          <p:nvPr/>
        </p:nvPicPr>
        <p:blipFill>
          <a:blip r:embed="rId6" cstate="print"/>
          <a:srcRect/>
          <a:stretch>
            <a:fillRect/>
          </a:stretch>
        </p:blipFill>
        <p:spPr bwMode="auto">
          <a:xfrm>
            <a:off x="827584" y="5959717"/>
            <a:ext cx="1239019" cy="277595"/>
          </a:xfrm>
          <a:prstGeom prst="rect">
            <a:avLst/>
          </a:prstGeom>
          <a:noFill/>
        </p:spPr>
      </p:pic>
      <p:pic>
        <p:nvPicPr>
          <p:cNvPr id="73740" name="Picture 12" descr="$\displaystyle m\rightarrow 1$"/>
          <p:cNvPicPr>
            <a:picLocks noChangeAspect="1" noChangeArrowheads="1"/>
          </p:cNvPicPr>
          <p:nvPr/>
        </p:nvPicPr>
        <p:blipFill>
          <a:blip r:embed="rId7" cstate="print"/>
          <a:srcRect/>
          <a:stretch>
            <a:fillRect/>
          </a:stretch>
        </p:blipFill>
        <p:spPr bwMode="auto">
          <a:xfrm>
            <a:off x="495722" y="4725144"/>
            <a:ext cx="910388" cy="216024"/>
          </a:xfrm>
          <a:prstGeom prst="rect">
            <a:avLst/>
          </a:prstGeom>
          <a:noFill/>
        </p:spPr>
      </p:pic>
      <p:sp>
        <p:nvSpPr>
          <p:cNvPr id="34" name="スライド番号プレースホルダ 8"/>
          <p:cNvSpPr>
            <a:spLocks noGrp="1"/>
          </p:cNvSpPr>
          <p:nvPr>
            <p:ph type="sldNum" sz="quarter" idx="12"/>
          </p:nvPr>
        </p:nvSpPr>
        <p:spPr>
          <a:xfrm>
            <a:off x="7046912" y="6520259"/>
            <a:ext cx="2133600" cy="365125"/>
          </a:xfrm>
        </p:spPr>
        <p:txBody>
          <a:bodyPr/>
          <a:lstStyle/>
          <a:p>
            <a:fld id="{E7E7B912-14B4-4DCE-91AB-EA512C3ECE6D}" type="slidenum">
              <a:rPr kumimoji="1" lang="ja-JP" altLang="en-US" smtClean="0"/>
              <a:pPr/>
              <a:t>40</a:t>
            </a:fld>
            <a:endParaRPr kumimoji="1" lang="ja-JP" altLang="en-US" dirty="0"/>
          </a:p>
        </p:txBody>
      </p:sp>
      <p:sp>
        <p:nvSpPr>
          <p:cNvPr id="15" name="テキスト ボックス 14"/>
          <p:cNvSpPr txBox="1"/>
          <p:nvPr/>
        </p:nvSpPr>
        <p:spPr>
          <a:xfrm>
            <a:off x="395536" y="332656"/>
            <a:ext cx="8748464" cy="646331"/>
          </a:xfrm>
          <a:prstGeom prst="rect">
            <a:avLst/>
          </a:prstGeom>
          <a:noFill/>
        </p:spPr>
        <p:txBody>
          <a:bodyPr wrap="square" rtlCol="0">
            <a:spAutoFit/>
          </a:bodyPr>
          <a:lstStyle/>
          <a:p>
            <a:r>
              <a:rPr lang="en-US" altLang="ja-JP" sz="3600" dirty="0" smtClean="0"/>
              <a:t>【</a:t>
            </a:r>
            <a:r>
              <a:rPr lang="ja-JP" altLang="en-US" sz="3600" dirty="0" smtClean="0"/>
              <a:t>補足</a:t>
            </a:r>
            <a:r>
              <a:rPr lang="en-US" altLang="ja-JP" sz="3600" dirty="0" smtClean="0"/>
              <a:t>】</a:t>
            </a:r>
            <a:r>
              <a:rPr lang="ja-JP" altLang="en-US" sz="3600" dirty="0" smtClean="0"/>
              <a:t>指数関数型相関関数を用いた展開</a:t>
            </a:r>
            <a:endParaRPr kumimoji="1" lang="en-US" altLang="ja-JP" sz="3600"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テキスト ボックス 13"/>
          <p:cNvSpPr txBox="1"/>
          <p:nvPr/>
        </p:nvSpPr>
        <p:spPr>
          <a:xfrm>
            <a:off x="323528" y="1187460"/>
            <a:ext cx="6768752" cy="369332"/>
          </a:xfrm>
          <a:prstGeom prst="rect">
            <a:avLst/>
          </a:prstGeom>
          <a:noFill/>
        </p:spPr>
        <p:txBody>
          <a:bodyPr wrap="square" rtlCol="0">
            <a:spAutoFit/>
          </a:bodyPr>
          <a:lstStyle/>
          <a:p>
            <a:r>
              <a:rPr kumimoji="1" lang="ja-JP" altLang="en-US" dirty="0" smtClean="0"/>
              <a:t>以上を用いて高キャリア密度極限（　　　　　  ）を考える．</a:t>
            </a:r>
            <a:endParaRPr kumimoji="1" lang="ja-JP" altLang="en-US" dirty="0"/>
          </a:p>
        </p:txBody>
      </p:sp>
      <p:pic>
        <p:nvPicPr>
          <p:cNvPr id="74754" name="Picture 2" descr="$\displaystyle k\rightarrow \infty$"/>
          <p:cNvPicPr>
            <a:picLocks noChangeAspect="1" noChangeArrowheads="1"/>
          </p:cNvPicPr>
          <p:nvPr/>
        </p:nvPicPr>
        <p:blipFill>
          <a:blip r:embed="rId2" cstate="print"/>
          <a:srcRect/>
          <a:stretch>
            <a:fillRect/>
          </a:stretch>
        </p:blipFill>
        <p:spPr bwMode="auto">
          <a:xfrm>
            <a:off x="3832473" y="1259468"/>
            <a:ext cx="739527" cy="174360"/>
          </a:xfrm>
          <a:prstGeom prst="rect">
            <a:avLst/>
          </a:prstGeom>
          <a:noFill/>
        </p:spPr>
      </p:pic>
      <p:pic>
        <p:nvPicPr>
          <p:cNvPr id="74756" name="Picture 4" descr="$\displaystyle F(\frac{3}{2},\frac{3}{2},2;-4k^2R^2)\sim \frac{1}{\pi k^3R^3}\left [ \log \left ( 4\sqrt{\mathstrut 1+4k^2R^2} \right ) -1\right ]$"/>
          <p:cNvPicPr>
            <a:picLocks noChangeAspect="1" noChangeArrowheads="1"/>
          </p:cNvPicPr>
          <p:nvPr/>
        </p:nvPicPr>
        <p:blipFill>
          <a:blip r:embed="rId3" cstate="print"/>
          <a:srcRect/>
          <a:stretch>
            <a:fillRect/>
          </a:stretch>
        </p:blipFill>
        <p:spPr bwMode="auto">
          <a:xfrm>
            <a:off x="827584" y="1842213"/>
            <a:ext cx="6840760" cy="578675"/>
          </a:xfrm>
          <a:prstGeom prst="rect">
            <a:avLst/>
          </a:prstGeom>
          <a:noFill/>
        </p:spPr>
      </p:pic>
      <p:sp>
        <p:nvSpPr>
          <p:cNvPr id="21" name="テキスト ボックス 20"/>
          <p:cNvSpPr txBox="1"/>
          <p:nvPr/>
        </p:nvSpPr>
        <p:spPr>
          <a:xfrm>
            <a:off x="323528" y="3995772"/>
            <a:ext cx="7776864" cy="369332"/>
          </a:xfrm>
          <a:prstGeom prst="rect">
            <a:avLst/>
          </a:prstGeom>
          <a:noFill/>
        </p:spPr>
        <p:txBody>
          <a:bodyPr wrap="square" rtlCol="0">
            <a:spAutoFit/>
          </a:bodyPr>
          <a:lstStyle/>
          <a:p>
            <a:r>
              <a:rPr lang="ja-JP" altLang="en-US" dirty="0" smtClean="0"/>
              <a:t>フェルミ波数と二次元状態密度の関係式（ 　　　　　　　　 ）より</a:t>
            </a:r>
            <a:endParaRPr kumimoji="1" lang="ja-JP" altLang="en-US" dirty="0"/>
          </a:p>
        </p:txBody>
      </p:sp>
      <p:sp>
        <p:nvSpPr>
          <p:cNvPr id="23" name="テキスト ボックス 22"/>
          <p:cNvSpPr txBox="1"/>
          <p:nvPr/>
        </p:nvSpPr>
        <p:spPr>
          <a:xfrm>
            <a:off x="323528" y="5282624"/>
            <a:ext cx="7776864" cy="369332"/>
          </a:xfrm>
          <a:prstGeom prst="rect">
            <a:avLst/>
          </a:prstGeom>
          <a:noFill/>
        </p:spPr>
        <p:txBody>
          <a:bodyPr wrap="square" rtlCol="0">
            <a:spAutoFit/>
          </a:bodyPr>
          <a:lstStyle/>
          <a:p>
            <a:r>
              <a:rPr kumimoji="1" lang="ja-JP" altLang="en-US" dirty="0" smtClean="0"/>
              <a:t>が導かれる．</a:t>
            </a:r>
            <a:endParaRPr kumimoji="1" lang="ja-JP" altLang="en-US" dirty="0"/>
          </a:p>
        </p:txBody>
      </p:sp>
      <p:sp>
        <p:nvSpPr>
          <p:cNvPr id="24" name="テキスト ボックス 23"/>
          <p:cNvSpPr txBox="1"/>
          <p:nvPr/>
        </p:nvSpPr>
        <p:spPr>
          <a:xfrm>
            <a:off x="323528" y="2699628"/>
            <a:ext cx="7776864" cy="369332"/>
          </a:xfrm>
          <a:prstGeom prst="rect">
            <a:avLst/>
          </a:prstGeom>
          <a:noFill/>
        </p:spPr>
        <p:txBody>
          <a:bodyPr wrap="square" rtlCol="0">
            <a:spAutoFit/>
          </a:bodyPr>
          <a:lstStyle/>
          <a:p>
            <a:r>
              <a:rPr lang="ja-JP" altLang="en-US" dirty="0" smtClean="0"/>
              <a:t>したがって</a:t>
            </a:r>
            <a:endParaRPr kumimoji="1" lang="ja-JP" altLang="en-US" dirty="0"/>
          </a:p>
        </p:txBody>
      </p:sp>
      <p:pic>
        <p:nvPicPr>
          <p:cNvPr id="74758" name="Picture 6" descr="$\rho_{\parallel}(k)=\frac{(\pi ZRB_{\parallel})^{2}}{\hbar}\frac{1}{\pi k^3R^3}\left [ \log \left ( 4\sqrt{\mathstrut 1+4k^2R^2} \right ) -1\right ]$"/>
          <p:cNvPicPr>
            <a:picLocks noChangeAspect="1" noChangeArrowheads="1"/>
          </p:cNvPicPr>
          <p:nvPr/>
        </p:nvPicPr>
        <p:blipFill>
          <a:blip r:embed="rId4" cstate="print"/>
          <a:srcRect/>
          <a:stretch>
            <a:fillRect/>
          </a:stretch>
        </p:blipFill>
        <p:spPr bwMode="auto">
          <a:xfrm>
            <a:off x="848866" y="3168174"/>
            <a:ext cx="6315422" cy="548858"/>
          </a:xfrm>
          <a:prstGeom prst="rect">
            <a:avLst/>
          </a:prstGeom>
          <a:noFill/>
        </p:spPr>
      </p:pic>
      <p:sp>
        <p:nvSpPr>
          <p:cNvPr id="25" name="テキスト ボックス 24"/>
          <p:cNvSpPr txBox="1"/>
          <p:nvPr/>
        </p:nvSpPr>
        <p:spPr>
          <a:xfrm>
            <a:off x="323528" y="5723964"/>
            <a:ext cx="8568952" cy="369332"/>
          </a:xfrm>
          <a:prstGeom prst="rect">
            <a:avLst/>
          </a:prstGeom>
          <a:noFill/>
        </p:spPr>
        <p:txBody>
          <a:bodyPr wrap="square" rtlCol="0">
            <a:spAutoFit/>
          </a:bodyPr>
          <a:lstStyle/>
          <a:p>
            <a:r>
              <a:rPr lang="ja-JP" altLang="en-US" dirty="0" smtClean="0"/>
              <a:t>　　　 </a:t>
            </a:r>
            <a:r>
              <a:rPr kumimoji="1" lang="ja-JP" altLang="en-US" dirty="0" smtClean="0"/>
              <a:t>はキャリア密度について　　　　　　　　　　　　　　　　　　　　　の依存性を持つ．</a:t>
            </a:r>
            <a:endParaRPr kumimoji="1" lang="ja-JP" altLang="en-US" dirty="0"/>
          </a:p>
        </p:txBody>
      </p:sp>
      <p:pic>
        <p:nvPicPr>
          <p:cNvPr id="30" name="Picture 10" descr="$\Delta \rho$"/>
          <p:cNvPicPr>
            <a:picLocks noChangeAspect="1" noChangeArrowheads="1"/>
          </p:cNvPicPr>
          <p:nvPr/>
        </p:nvPicPr>
        <p:blipFill>
          <a:blip r:embed="rId5" cstate="print"/>
          <a:srcRect/>
          <a:stretch>
            <a:fillRect/>
          </a:stretch>
        </p:blipFill>
        <p:spPr bwMode="auto">
          <a:xfrm>
            <a:off x="467544" y="5733256"/>
            <a:ext cx="398815" cy="288032"/>
          </a:xfrm>
          <a:prstGeom prst="rect">
            <a:avLst/>
          </a:prstGeom>
          <a:noFill/>
        </p:spPr>
      </p:pic>
      <p:pic>
        <p:nvPicPr>
          <p:cNvPr id="31" name="Picture 6" descr="$\Delta\rho(n)\propto |n|^{-3/2}\log |n|^{1/2}$ "/>
          <p:cNvPicPr>
            <a:picLocks noChangeAspect="1" noChangeArrowheads="1"/>
          </p:cNvPicPr>
          <p:nvPr/>
        </p:nvPicPr>
        <p:blipFill>
          <a:blip r:embed="rId6" cstate="print"/>
          <a:srcRect/>
          <a:stretch>
            <a:fillRect/>
          </a:stretch>
        </p:blipFill>
        <p:spPr bwMode="auto">
          <a:xfrm>
            <a:off x="3275856" y="5723964"/>
            <a:ext cx="3056781" cy="327752"/>
          </a:xfrm>
          <a:prstGeom prst="rect">
            <a:avLst/>
          </a:prstGeom>
          <a:noFill/>
        </p:spPr>
      </p:pic>
      <p:sp>
        <p:nvSpPr>
          <p:cNvPr id="32" name="スライド番号プレースホルダ 8"/>
          <p:cNvSpPr>
            <a:spLocks noGrp="1"/>
          </p:cNvSpPr>
          <p:nvPr>
            <p:ph type="sldNum" sz="quarter" idx="12"/>
          </p:nvPr>
        </p:nvSpPr>
        <p:spPr>
          <a:xfrm>
            <a:off x="7046912" y="6520259"/>
            <a:ext cx="2133600" cy="365125"/>
          </a:xfrm>
        </p:spPr>
        <p:txBody>
          <a:bodyPr/>
          <a:lstStyle/>
          <a:p>
            <a:fld id="{E7E7B912-14B4-4DCE-91AB-EA512C3ECE6D}" type="slidenum">
              <a:rPr kumimoji="1" lang="ja-JP" altLang="en-US" smtClean="0"/>
              <a:pPr/>
              <a:t>41</a:t>
            </a:fld>
            <a:endParaRPr kumimoji="1" lang="ja-JP" altLang="en-US" dirty="0"/>
          </a:p>
        </p:txBody>
      </p:sp>
      <p:pic>
        <p:nvPicPr>
          <p:cNvPr id="72706" name="Picture 2" descr="$k=\sqrt {\pi |n|}$"/>
          <p:cNvPicPr>
            <a:picLocks noChangeAspect="1" noChangeArrowheads="1"/>
          </p:cNvPicPr>
          <p:nvPr/>
        </p:nvPicPr>
        <p:blipFill>
          <a:blip r:embed="rId7" cstate="print"/>
          <a:srcRect/>
          <a:stretch>
            <a:fillRect/>
          </a:stretch>
        </p:blipFill>
        <p:spPr bwMode="auto">
          <a:xfrm>
            <a:off x="4499992" y="4005064"/>
            <a:ext cx="1164336" cy="298704"/>
          </a:xfrm>
          <a:prstGeom prst="rect">
            <a:avLst/>
          </a:prstGeom>
          <a:noFill/>
        </p:spPr>
      </p:pic>
      <p:sp>
        <p:nvSpPr>
          <p:cNvPr id="16" name="テキスト ボックス 15"/>
          <p:cNvSpPr txBox="1"/>
          <p:nvPr/>
        </p:nvSpPr>
        <p:spPr>
          <a:xfrm>
            <a:off x="395536" y="332656"/>
            <a:ext cx="8748464" cy="646331"/>
          </a:xfrm>
          <a:prstGeom prst="rect">
            <a:avLst/>
          </a:prstGeom>
          <a:noFill/>
        </p:spPr>
        <p:txBody>
          <a:bodyPr wrap="square" rtlCol="0">
            <a:spAutoFit/>
          </a:bodyPr>
          <a:lstStyle/>
          <a:p>
            <a:r>
              <a:rPr lang="en-US" altLang="ja-JP" sz="3600" dirty="0" smtClean="0"/>
              <a:t>【</a:t>
            </a:r>
            <a:r>
              <a:rPr lang="ja-JP" altLang="en-US" sz="3600" dirty="0" smtClean="0"/>
              <a:t>補足</a:t>
            </a:r>
            <a:r>
              <a:rPr lang="en-US" altLang="ja-JP" sz="3600" dirty="0" smtClean="0"/>
              <a:t>】</a:t>
            </a:r>
            <a:r>
              <a:rPr lang="ja-JP" altLang="en-US" sz="3600" dirty="0" smtClean="0"/>
              <a:t>指数関数型相関関数を用いた展開</a:t>
            </a:r>
            <a:endParaRPr kumimoji="1" lang="en-US" altLang="ja-JP" sz="3600" dirty="0" smtClean="0"/>
          </a:p>
        </p:txBody>
      </p:sp>
      <p:pic>
        <p:nvPicPr>
          <p:cNvPr id="17" name="Picture 14" descr="$\displaystyle \Delta \rho(n,\theta,B_{\parallel})=\frac{\sin^{2}\theta+3\cos^{2}\theta}{2\pi^{1/2}}\frac{1}{\hbar|n|^{3/2}}\frac{Z^{2}}{R}B_{\parallel}^{2}\log\left ( R|n|^{1/2} \right )$"/>
          <p:cNvPicPr>
            <a:picLocks noChangeAspect="1" noChangeArrowheads="1"/>
          </p:cNvPicPr>
          <p:nvPr/>
        </p:nvPicPr>
        <p:blipFill>
          <a:blip r:embed="rId8" cstate="print"/>
          <a:srcRect/>
          <a:stretch>
            <a:fillRect/>
          </a:stretch>
        </p:blipFill>
        <p:spPr bwMode="auto">
          <a:xfrm>
            <a:off x="827584" y="4509120"/>
            <a:ext cx="6941448" cy="688846"/>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テキスト ボックス 16"/>
          <p:cNvSpPr txBox="1"/>
          <p:nvPr/>
        </p:nvSpPr>
        <p:spPr>
          <a:xfrm>
            <a:off x="395536" y="971436"/>
            <a:ext cx="7848872" cy="369332"/>
          </a:xfrm>
          <a:prstGeom prst="rect">
            <a:avLst/>
          </a:prstGeom>
          <a:noFill/>
        </p:spPr>
        <p:txBody>
          <a:bodyPr wrap="square" rtlCol="0">
            <a:spAutoFit/>
          </a:bodyPr>
          <a:lstStyle/>
          <a:p>
            <a:r>
              <a:rPr kumimoji="1" lang="ja-JP" altLang="en-US" dirty="0" smtClean="0"/>
              <a:t>高キャリア密度（　　　　　　 ）において磁気抵抗の増分は次のように近似できる．</a:t>
            </a:r>
            <a:endParaRPr kumimoji="1" lang="ja-JP" altLang="en-US" dirty="0"/>
          </a:p>
        </p:txBody>
      </p:sp>
      <p:sp>
        <p:nvSpPr>
          <p:cNvPr id="18" name="テキスト ボックス 17"/>
          <p:cNvSpPr txBox="1"/>
          <p:nvPr/>
        </p:nvSpPr>
        <p:spPr>
          <a:xfrm>
            <a:off x="395536" y="1979548"/>
            <a:ext cx="7848872" cy="369332"/>
          </a:xfrm>
          <a:prstGeom prst="rect">
            <a:avLst/>
          </a:prstGeom>
          <a:noFill/>
        </p:spPr>
        <p:txBody>
          <a:bodyPr wrap="square" rtlCol="0">
            <a:spAutoFit/>
          </a:bodyPr>
          <a:lstStyle/>
          <a:p>
            <a:r>
              <a:rPr kumimoji="1" lang="ja-JP" altLang="en-US" dirty="0" smtClean="0"/>
              <a:t>この結果キャリア密度依存性が　　　　　　　　　　　　　　　　　　　　　となる．</a:t>
            </a:r>
            <a:endParaRPr kumimoji="1" lang="ja-JP" altLang="en-US" dirty="0"/>
          </a:p>
        </p:txBody>
      </p:sp>
      <p:pic>
        <p:nvPicPr>
          <p:cNvPr id="44034" name="Picture 2" descr="$|n| \to \infty$ "/>
          <p:cNvPicPr>
            <a:picLocks noChangeAspect="1" noChangeArrowheads="1"/>
          </p:cNvPicPr>
          <p:nvPr/>
        </p:nvPicPr>
        <p:blipFill>
          <a:blip r:embed="rId2" cstate="print"/>
          <a:srcRect/>
          <a:stretch>
            <a:fillRect/>
          </a:stretch>
        </p:blipFill>
        <p:spPr bwMode="auto">
          <a:xfrm>
            <a:off x="2110754" y="1020761"/>
            <a:ext cx="877070" cy="247999"/>
          </a:xfrm>
          <a:prstGeom prst="rect">
            <a:avLst/>
          </a:prstGeom>
          <a:noFill/>
        </p:spPr>
      </p:pic>
      <p:pic>
        <p:nvPicPr>
          <p:cNvPr id="44038" name="Picture 6" descr="$\Delta\rho(n)\propto |n|^{-3/2}\log |n|^{1/2}$ "/>
          <p:cNvPicPr>
            <a:picLocks noChangeAspect="1" noChangeArrowheads="1"/>
          </p:cNvPicPr>
          <p:nvPr/>
        </p:nvPicPr>
        <p:blipFill>
          <a:blip r:embed="rId3" cstate="print"/>
          <a:srcRect/>
          <a:stretch>
            <a:fillRect/>
          </a:stretch>
        </p:blipFill>
        <p:spPr bwMode="auto">
          <a:xfrm>
            <a:off x="3531443" y="1979549"/>
            <a:ext cx="3056781" cy="327752"/>
          </a:xfrm>
          <a:prstGeom prst="rect">
            <a:avLst/>
          </a:prstGeom>
          <a:noFill/>
        </p:spPr>
      </p:pic>
      <p:sp>
        <p:nvSpPr>
          <p:cNvPr id="19" name="スライド番号プレースホルダ 18"/>
          <p:cNvSpPr>
            <a:spLocks noGrp="1"/>
          </p:cNvSpPr>
          <p:nvPr>
            <p:ph type="sldNum" sz="quarter" idx="12"/>
          </p:nvPr>
        </p:nvSpPr>
        <p:spPr/>
        <p:txBody>
          <a:bodyPr/>
          <a:lstStyle/>
          <a:p>
            <a:fld id="{E7E7B912-14B4-4DCE-91AB-EA512C3ECE6D}" type="slidenum">
              <a:rPr kumimoji="1" lang="ja-JP" altLang="en-US" smtClean="0"/>
              <a:pPr/>
              <a:t>42</a:t>
            </a:fld>
            <a:endParaRPr kumimoji="1" lang="ja-JP" altLang="en-US"/>
          </a:p>
        </p:txBody>
      </p:sp>
      <p:pic>
        <p:nvPicPr>
          <p:cNvPr id="9" name="図 8" descr="2.jpg"/>
          <p:cNvPicPr>
            <a:picLocks noChangeAspect="1"/>
          </p:cNvPicPr>
          <p:nvPr/>
        </p:nvPicPr>
        <p:blipFill>
          <a:blip r:embed="rId4" cstate="print"/>
          <a:stretch>
            <a:fillRect/>
          </a:stretch>
        </p:blipFill>
        <p:spPr>
          <a:xfrm>
            <a:off x="755576" y="2475102"/>
            <a:ext cx="6192688" cy="4050242"/>
          </a:xfrm>
          <a:prstGeom prst="rect">
            <a:avLst/>
          </a:prstGeom>
        </p:spPr>
      </p:pic>
      <p:sp>
        <p:nvSpPr>
          <p:cNvPr id="10" name="テキスト ボックス 9"/>
          <p:cNvSpPr txBox="1"/>
          <p:nvPr/>
        </p:nvSpPr>
        <p:spPr>
          <a:xfrm>
            <a:off x="5148064" y="2699628"/>
            <a:ext cx="1368152" cy="369332"/>
          </a:xfrm>
          <a:prstGeom prst="rect">
            <a:avLst/>
          </a:prstGeom>
          <a:noFill/>
        </p:spPr>
        <p:txBody>
          <a:bodyPr wrap="square" rtlCol="0">
            <a:spAutoFit/>
          </a:bodyPr>
          <a:lstStyle/>
          <a:p>
            <a:r>
              <a:rPr kumimoji="1" lang="ja-JP" altLang="en-US" dirty="0" smtClean="0"/>
              <a:t>実験データ</a:t>
            </a:r>
            <a:endParaRPr kumimoji="1" lang="ja-JP" altLang="en-US" dirty="0"/>
          </a:p>
        </p:txBody>
      </p:sp>
      <p:pic>
        <p:nvPicPr>
          <p:cNvPr id="11" name="Picture 2" descr="$|n|^{-3/2}$"/>
          <p:cNvPicPr>
            <a:picLocks noChangeAspect="1" noChangeArrowheads="1"/>
          </p:cNvPicPr>
          <p:nvPr/>
        </p:nvPicPr>
        <p:blipFill>
          <a:blip r:embed="rId5" cstate="print"/>
          <a:srcRect/>
          <a:stretch>
            <a:fillRect/>
          </a:stretch>
        </p:blipFill>
        <p:spPr bwMode="auto">
          <a:xfrm>
            <a:off x="5246525" y="2996952"/>
            <a:ext cx="693627" cy="288032"/>
          </a:xfrm>
          <a:prstGeom prst="rect">
            <a:avLst/>
          </a:prstGeom>
          <a:noFill/>
        </p:spPr>
      </p:pic>
      <p:sp>
        <p:nvSpPr>
          <p:cNvPr id="12" name="テキスト ボックス 11"/>
          <p:cNvSpPr txBox="1"/>
          <p:nvPr/>
        </p:nvSpPr>
        <p:spPr>
          <a:xfrm>
            <a:off x="5868144" y="2996952"/>
            <a:ext cx="1368152" cy="369332"/>
          </a:xfrm>
          <a:prstGeom prst="rect">
            <a:avLst/>
          </a:prstGeom>
          <a:noFill/>
        </p:spPr>
        <p:txBody>
          <a:bodyPr wrap="square" rtlCol="0">
            <a:spAutoFit/>
          </a:bodyPr>
          <a:lstStyle/>
          <a:p>
            <a:r>
              <a:rPr lang="ja-JP" altLang="en-US" dirty="0" smtClean="0"/>
              <a:t>依存性</a:t>
            </a:r>
            <a:endParaRPr kumimoji="1" lang="ja-JP" altLang="en-US" dirty="0"/>
          </a:p>
        </p:txBody>
      </p:sp>
      <p:sp useBgFill="1">
        <p:nvSpPr>
          <p:cNvPr id="13" name="テキスト ボックス 12"/>
          <p:cNvSpPr txBox="1"/>
          <p:nvPr/>
        </p:nvSpPr>
        <p:spPr>
          <a:xfrm>
            <a:off x="6660232" y="3284984"/>
            <a:ext cx="1368152" cy="369332"/>
          </a:xfrm>
          <a:prstGeom prst="rect">
            <a:avLst/>
          </a:prstGeom>
        </p:spPr>
        <p:txBody>
          <a:bodyPr wrap="square" rtlCol="0">
            <a:spAutoFit/>
          </a:bodyPr>
          <a:lstStyle/>
          <a:p>
            <a:r>
              <a:rPr kumimoji="1" lang="ja-JP" altLang="en-US" dirty="0" smtClean="0"/>
              <a:t>依存性</a:t>
            </a:r>
            <a:endParaRPr kumimoji="1" lang="ja-JP" altLang="en-US" dirty="0"/>
          </a:p>
        </p:txBody>
      </p:sp>
      <p:pic>
        <p:nvPicPr>
          <p:cNvPr id="67586" name="Picture 2" descr="$|n|^{-3/2}\log |n|^{1/2}$ "/>
          <p:cNvPicPr>
            <a:picLocks noChangeAspect="1" noChangeArrowheads="1"/>
          </p:cNvPicPr>
          <p:nvPr/>
        </p:nvPicPr>
        <p:blipFill>
          <a:blip r:embed="rId6" cstate="print"/>
          <a:srcRect/>
          <a:stretch>
            <a:fillRect/>
          </a:stretch>
        </p:blipFill>
        <p:spPr bwMode="auto">
          <a:xfrm>
            <a:off x="5268962" y="3356992"/>
            <a:ext cx="1463278" cy="250702"/>
          </a:xfrm>
          <a:prstGeom prst="rect">
            <a:avLst/>
          </a:prstGeom>
          <a:noFill/>
        </p:spPr>
      </p:pic>
      <p:sp useBgFill="1">
        <p:nvSpPr>
          <p:cNvPr id="20" name="テキスト ボックス 19"/>
          <p:cNvSpPr txBox="1"/>
          <p:nvPr/>
        </p:nvSpPr>
        <p:spPr>
          <a:xfrm>
            <a:off x="6516216" y="3707740"/>
            <a:ext cx="1368152" cy="369332"/>
          </a:xfrm>
          <a:prstGeom prst="rect">
            <a:avLst/>
          </a:prstGeom>
        </p:spPr>
        <p:txBody>
          <a:bodyPr wrap="square" rtlCol="0">
            <a:spAutoFit/>
          </a:bodyPr>
          <a:lstStyle/>
          <a:p>
            <a:r>
              <a:rPr kumimoji="1" lang="ja-JP" altLang="en-US" dirty="0" smtClean="0"/>
              <a:t>依存性</a:t>
            </a:r>
            <a:endParaRPr kumimoji="1" lang="ja-JP" altLang="en-US" dirty="0"/>
          </a:p>
        </p:txBody>
      </p:sp>
      <p:pic>
        <p:nvPicPr>
          <p:cNvPr id="14" name="Picture 4" descr="$F(\frac{3}{2},\frac{3}{2},2;-|n|)$"/>
          <p:cNvPicPr>
            <a:picLocks noChangeAspect="1" noChangeArrowheads="1"/>
          </p:cNvPicPr>
          <p:nvPr/>
        </p:nvPicPr>
        <p:blipFill>
          <a:blip r:embed="rId7" cstate="print"/>
          <a:srcRect/>
          <a:stretch>
            <a:fillRect/>
          </a:stretch>
        </p:blipFill>
        <p:spPr bwMode="auto">
          <a:xfrm>
            <a:off x="5220072" y="3745674"/>
            <a:ext cx="1368152" cy="259390"/>
          </a:xfrm>
          <a:prstGeom prst="rect">
            <a:avLst/>
          </a:prstGeom>
          <a:noFill/>
        </p:spPr>
      </p:pic>
      <p:sp>
        <p:nvSpPr>
          <p:cNvPr id="21" name="テキスト ボックス 20"/>
          <p:cNvSpPr txBox="1"/>
          <p:nvPr/>
        </p:nvSpPr>
        <p:spPr>
          <a:xfrm>
            <a:off x="2267744" y="6488668"/>
            <a:ext cx="6408712" cy="369332"/>
          </a:xfrm>
          <a:prstGeom prst="rect">
            <a:avLst/>
          </a:prstGeom>
          <a:noFill/>
        </p:spPr>
        <p:txBody>
          <a:bodyPr wrap="square" rtlCol="0">
            <a:spAutoFit/>
          </a:bodyPr>
          <a:lstStyle/>
          <a:p>
            <a:r>
              <a:rPr kumimoji="1" lang="ja-JP" altLang="en-US" dirty="0" smtClean="0"/>
              <a:t>実験データ：若林研究室　白石沙代　</a:t>
            </a:r>
            <a:r>
              <a:rPr kumimoji="1" lang="en-US" altLang="ja-JP" dirty="0" smtClean="0"/>
              <a:t>2011</a:t>
            </a:r>
            <a:r>
              <a:rPr kumimoji="1" lang="ja-JP" altLang="en-US" dirty="0" smtClean="0"/>
              <a:t>年度修士論文　より　</a:t>
            </a:r>
            <a:endParaRPr kumimoji="1" lang="ja-JP" altLang="en-US" dirty="0"/>
          </a:p>
        </p:txBody>
      </p:sp>
      <p:sp>
        <p:nvSpPr>
          <p:cNvPr id="23" name="テキスト ボックス 22"/>
          <p:cNvSpPr txBox="1"/>
          <p:nvPr/>
        </p:nvSpPr>
        <p:spPr>
          <a:xfrm>
            <a:off x="395536" y="332656"/>
            <a:ext cx="8748464" cy="646331"/>
          </a:xfrm>
          <a:prstGeom prst="rect">
            <a:avLst/>
          </a:prstGeom>
          <a:noFill/>
        </p:spPr>
        <p:txBody>
          <a:bodyPr wrap="square" rtlCol="0">
            <a:spAutoFit/>
          </a:bodyPr>
          <a:lstStyle/>
          <a:p>
            <a:r>
              <a:rPr lang="en-US" altLang="ja-JP" sz="3600" dirty="0" smtClean="0"/>
              <a:t>【</a:t>
            </a:r>
            <a:r>
              <a:rPr lang="ja-JP" altLang="en-US" sz="3600" dirty="0" smtClean="0"/>
              <a:t>補足</a:t>
            </a:r>
            <a:r>
              <a:rPr lang="en-US" altLang="ja-JP" sz="3600" dirty="0" smtClean="0"/>
              <a:t>】</a:t>
            </a:r>
            <a:r>
              <a:rPr lang="ja-JP" altLang="en-US" sz="3600" dirty="0" smtClean="0"/>
              <a:t>指数関数型相関関数を用いた展開</a:t>
            </a:r>
            <a:endParaRPr kumimoji="1" lang="en-US" altLang="ja-JP" sz="3600" dirty="0" smtClean="0"/>
          </a:p>
        </p:txBody>
      </p:sp>
      <p:pic>
        <p:nvPicPr>
          <p:cNvPr id="24" name="Picture 14" descr="$\displaystyle \Delta \rho(n,\theta,B_{\parallel})=\frac{\sin^{2}\theta+3\cos^{2}\theta}{2\pi^{1/2}}\frac{1}{\hbar|n|^{3/2}}\frac{Z^{2}}{R}B_{\parallel}^{2}\log\left ( R|n|^{1/2} \right )$"/>
          <p:cNvPicPr>
            <a:picLocks noChangeAspect="1" noChangeArrowheads="1"/>
          </p:cNvPicPr>
          <p:nvPr/>
        </p:nvPicPr>
        <p:blipFill>
          <a:blip r:embed="rId8" cstate="print"/>
          <a:srcRect/>
          <a:stretch>
            <a:fillRect/>
          </a:stretch>
        </p:blipFill>
        <p:spPr bwMode="auto">
          <a:xfrm>
            <a:off x="899592" y="1340768"/>
            <a:ext cx="6530572" cy="648072"/>
          </a:xfrm>
          <a:prstGeom prst="rect">
            <a:avLst/>
          </a:prstGeom>
          <a:noFill/>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 name="Picture 4" descr="$\displaystyle \rho_{\parallel}(k)=\frac{(\pi ZRB_{\parallel})^{2}}{\hbar}\sum_{m=0}^{\infty }\frac{\left \{ \left ( \frac{3}{2} \right )_m \right \}^2}{(2)_m}\frac{(-4k^2R^2)^m}{m!}$"/>
          <p:cNvPicPr>
            <a:picLocks noChangeAspect="1" noChangeArrowheads="1"/>
          </p:cNvPicPr>
          <p:nvPr/>
        </p:nvPicPr>
        <p:blipFill>
          <a:blip r:embed="rId2" cstate="print"/>
          <a:srcRect/>
          <a:stretch>
            <a:fillRect/>
          </a:stretch>
        </p:blipFill>
        <p:spPr bwMode="auto">
          <a:xfrm>
            <a:off x="899592" y="3193529"/>
            <a:ext cx="4824536" cy="739527"/>
          </a:xfrm>
          <a:prstGeom prst="rect">
            <a:avLst/>
          </a:prstGeom>
          <a:noFill/>
        </p:spPr>
      </p:pic>
      <p:sp>
        <p:nvSpPr>
          <p:cNvPr id="26" name="テキスト ボックス 25"/>
          <p:cNvSpPr txBox="1"/>
          <p:nvPr/>
        </p:nvSpPr>
        <p:spPr>
          <a:xfrm>
            <a:off x="755576" y="1124744"/>
            <a:ext cx="4752528" cy="369332"/>
          </a:xfrm>
          <a:prstGeom prst="rect">
            <a:avLst/>
          </a:prstGeom>
          <a:noFill/>
        </p:spPr>
        <p:txBody>
          <a:bodyPr wrap="square" rtlCol="0">
            <a:spAutoFit/>
          </a:bodyPr>
          <a:lstStyle/>
          <a:p>
            <a:r>
              <a:rPr lang="ja-JP" altLang="en-US" b="1" dirty="0" smtClean="0"/>
              <a:t>指数関数型相関関数による計算結果</a:t>
            </a:r>
            <a:endParaRPr lang="ja-JP" altLang="en-US" b="1" dirty="0"/>
          </a:p>
        </p:txBody>
      </p:sp>
      <p:pic>
        <p:nvPicPr>
          <p:cNvPr id="27" name="Picture 14" descr="$\rho_{\parallel}(k)=\frac{(\pi ZRB_{\parallel})^{2}}{\hbar}F(\frac{3}{2},\frac{3}{2},2;-4k^{2}R^{2})$"/>
          <p:cNvPicPr>
            <a:picLocks noChangeAspect="1" noChangeArrowheads="1"/>
          </p:cNvPicPr>
          <p:nvPr/>
        </p:nvPicPr>
        <p:blipFill>
          <a:blip r:embed="rId3" cstate="print"/>
          <a:srcRect/>
          <a:stretch>
            <a:fillRect/>
          </a:stretch>
        </p:blipFill>
        <p:spPr bwMode="auto">
          <a:xfrm>
            <a:off x="1486619" y="1513730"/>
            <a:ext cx="6181725" cy="619126"/>
          </a:xfrm>
          <a:prstGeom prst="rect">
            <a:avLst/>
          </a:prstGeom>
          <a:noFill/>
        </p:spPr>
      </p:pic>
      <p:sp>
        <p:nvSpPr>
          <p:cNvPr id="28" name="角丸四角形 27"/>
          <p:cNvSpPr/>
          <p:nvPr/>
        </p:nvSpPr>
        <p:spPr>
          <a:xfrm>
            <a:off x="611560" y="980728"/>
            <a:ext cx="7344816" cy="144016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23528" y="2564904"/>
            <a:ext cx="8064896" cy="646331"/>
          </a:xfrm>
          <a:prstGeom prst="rect">
            <a:avLst/>
          </a:prstGeom>
          <a:noFill/>
        </p:spPr>
        <p:txBody>
          <a:bodyPr wrap="square" rtlCol="0">
            <a:spAutoFit/>
          </a:bodyPr>
          <a:lstStyle/>
          <a:p>
            <a:r>
              <a:rPr kumimoji="1" lang="ja-JP" altLang="en-US" dirty="0" smtClean="0"/>
              <a:t>次に，低キャリア密度領域（　　　　　　）における　　　 の振る舞いを考える．</a:t>
            </a:r>
            <a:endParaRPr kumimoji="1" lang="en-US" altLang="ja-JP" dirty="0" smtClean="0"/>
          </a:p>
          <a:p>
            <a:r>
              <a:rPr kumimoji="1" lang="ja-JP" altLang="en-US" dirty="0" smtClean="0"/>
              <a:t>ガウスの超幾何関数を定義式の形にする．</a:t>
            </a:r>
            <a:endParaRPr kumimoji="1" lang="ja-JP" altLang="en-US" dirty="0"/>
          </a:p>
        </p:txBody>
      </p:sp>
      <p:sp>
        <p:nvSpPr>
          <p:cNvPr id="30" name="テキスト ボックス 29"/>
          <p:cNvSpPr txBox="1"/>
          <p:nvPr/>
        </p:nvSpPr>
        <p:spPr>
          <a:xfrm>
            <a:off x="323528" y="3827745"/>
            <a:ext cx="4896544" cy="369332"/>
          </a:xfrm>
          <a:prstGeom prst="rect">
            <a:avLst/>
          </a:prstGeom>
          <a:noFill/>
        </p:spPr>
        <p:txBody>
          <a:bodyPr wrap="square" rtlCol="0">
            <a:spAutoFit/>
          </a:bodyPr>
          <a:lstStyle/>
          <a:p>
            <a:r>
              <a:rPr lang="ja-JP" altLang="en-US" dirty="0" smtClean="0"/>
              <a:t>　　の項まで展開する．</a:t>
            </a:r>
            <a:endParaRPr kumimoji="1" lang="ja-JP" altLang="en-US" dirty="0"/>
          </a:p>
        </p:txBody>
      </p:sp>
      <p:pic>
        <p:nvPicPr>
          <p:cNvPr id="47108" name="Picture 4" descr="$\displaystyle k^2$"/>
          <p:cNvPicPr>
            <a:picLocks noChangeAspect="1" noChangeArrowheads="1"/>
          </p:cNvPicPr>
          <p:nvPr/>
        </p:nvPicPr>
        <p:blipFill>
          <a:blip r:embed="rId4" cstate="print"/>
          <a:srcRect/>
          <a:stretch>
            <a:fillRect/>
          </a:stretch>
        </p:blipFill>
        <p:spPr bwMode="auto">
          <a:xfrm>
            <a:off x="410697" y="3827746"/>
            <a:ext cx="272871" cy="288031"/>
          </a:xfrm>
          <a:prstGeom prst="rect">
            <a:avLst/>
          </a:prstGeom>
          <a:noFill/>
        </p:spPr>
      </p:pic>
      <p:sp>
        <p:nvSpPr>
          <p:cNvPr id="31" name="テキスト ボックス 30"/>
          <p:cNvSpPr txBox="1"/>
          <p:nvPr/>
        </p:nvSpPr>
        <p:spPr>
          <a:xfrm>
            <a:off x="323528" y="5507940"/>
            <a:ext cx="7776864" cy="369332"/>
          </a:xfrm>
          <a:prstGeom prst="rect">
            <a:avLst/>
          </a:prstGeom>
          <a:noFill/>
        </p:spPr>
        <p:txBody>
          <a:bodyPr wrap="square" rtlCol="0">
            <a:spAutoFit/>
          </a:bodyPr>
          <a:lstStyle/>
          <a:p>
            <a:r>
              <a:rPr lang="ja-JP" altLang="en-US" dirty="0" smtClean="0"/>
              <a:t>フェルミ波数と二次元状態密度の関係式（　　　　　　　　  ）より</a:t>
            </a:r>
            <a:endParaRPr kumimoji="1" lang="ja-JP" altLang="en-US" dirty="0"/>
          </a:p>
        </p:txBody>
      </p:sp>
      <p:sp>
        <p:nvSpPr>
          <p:cNvPr id="33" name="テキスト ボックス 32"/>
          <p:cNvSpPr txBox="1"/>
          <p:nvPr/>
        </p:nvSpPr>
        <p:spPr>
          <a:xfrm>
            <a:off x="323528" y="6444044"/>
            <a:ext cx="4896544" cy="369332"/>
          </a:xfrm>
          <a:prstGeom prst="rect">
            <a:avLst/>
          </a:prstGeom>
          <a:noFill/>
        </p:spPr>
        <p:txBody>
          <a:bodyPr wrap="square" rtlCol="0">
            <a:spAutoFit/>
          </a:bodyPr>
          <a:lstStyle/>
          <a:p>
            <a:r>
              <a:rPr lang="ja-JP" altLang="en-US" dirty="0" smtClean="0"/>
              <a:t>　　　 </a:t>
            </a:r>
            <a:r>
              <a:rPr kumimoji="1" lang="ja-JP" altLang="en-US" dirty="0" smtClean="0"/>
              <a:t>はキャリア密度について線形依存性を持つ．</a:t>
            </a:r>
            <a:endParaRPr kumimoji="1" lang="ja-JP" altLang="en-US" dirty="0"/>
          </a:p>
        </p:txBody>
      </p:sp>
      <p:pic>
        <p:nvPicPr>
          <p:cNvPr id="47114" name="Picture 10" descr="$\Delta \rho$"/>
          <p:cNvPicPr>
            <a:picLocks noChangeAspect="1" noChangeArrowheads="1"/>
          </p:cNvPicPr>
          <p:nvPr/>
        </p:nvPicPr>
        <p:blipFill>
          <a:blip r:embed="rId5" cstate="print"/>
          <a:srcRect/>
          <a:stretch>
            <a:fillRect/>
          </a:stretch>
        </p:blipFill>
        <p:spPr bwMode="auto">
          <a:xfrm>
            <a:off x="467544" y="6453336"/>
            <a:ext cx="398815" cy="288032"/>
          </a:xfrm>
          <a:prstGeom prst="rect">
            <a:avLst/>
          </a:prstGeom>
          <a:noFill/>
        </p:spPr>
      </p:pic>
      <p:sp>
        <p:nvSpPr>
          <p:cNvPr id="34" name="スライド番号プレースホルダ 8"/>
          <p:cNvSpPr>
            <a:spLocks noGrp="1"/>
          </p:cNvSpPr>
          <p:nvPr>
            <p:ph type="sldNum" sz="quarter" idx="12"/>
          </p:nvPr>
        </p:nvSpPr>
        <p:spPr>
          <a:xfrm>
            <a:off x="7046912" y="6520259"/>
            <a:ext cx="2133600" cy="365125"/>
          </a:xfrm>
        </p:spPr>
        <p:txBody>
          <a:bodyPr/>
          <a:lstStyle/>
          <a:p>
            <a:fld id="{E7E7B912-14B4-4DCE-91AB-EA512C3ECE6D}" type="slidenum">
              <a:rPr kumimoji="1" lang="ja-JP" altLang="en-US" smtClean="0"/>
              <a:pPr/>
              <a:t>43</a:t>
            </a:fld>
            <a:endParaRPr kumimoji="1" lang="ja-JP" altLang="en-US" dirty="0"/>
          </a:p>
        </p:txBody>
      </p:sp>
      <p:pic>
        <p:nvPicPr>
          <p:cNvPr id="19" name="Picture 2" descr="$k=\sqrt {\pi |n|}$"/>
          <p:cNvPicPr>
            <a:picLocks noChangeAspect="1" noChangeArrowheads="1"/>
          </p:cNvPicPr>
          <p:nvPr/>
        </p:nvPicPr>
        <p:blipFill>
          <a:blip r:embed="rId6" cstate="print"/>
          <a:srcRect/>
          <a:stretch>
            <a:fillRect/>
          </a:stretch>
        </p:blipFill>
        <p:spPr bwMode="auto">
          <a:xfrm>
            <a:off x="4499992" y="5517232"/>
            <a:ext cx="1164336" cy="298704"/>
          </a:xfrm>
          <a:prstGeom prst="rect">
            <a:avLst/>
          </a:prstGeom>
          <a:noFill/>
        </p:spPr>
      </p:pic>
      <p:pic>
        <p:nvPicPr>
          <p:cNvPr id="70658" name="Picture 2" descr="$\Delta \rho(n,\theta,B_{\parallel})=\frac{\sin^{2}\theta+3\cos^{2}\theta}{2}\frac{(\pi ZR)^{2}}{\hbar}B_{\parallel}^{2}(1-\frac{9}{2}\pi R^{2}|n|)$"/>
          <p:cNvPicPr>
            <a:picLocks noChangeAspect="1" noChangeArrowheads="1"/>
          </p:cNvPicPr>
          <p:nvPr/>
        </p:nvPicPr>
        <p:blipFill>
          <a:blip r:embed="rId7" cstate="print"/>
          <a:srcRect/>
          <a:stretch>
            <a:fillRect/>
          </a:stretch>
        </p:blipFill>
        <p:spPr bwMode="auto">
          <a:xfrm>
            <a:off x="899592" y="5893630"/>
            <a:ext cx="6696744" cy="487698"/>
          </a:xfrm>
          <a:prstGeom prst="rect">
            <a:avLst/>
          </a:prstGeom>
          <a:noFill/>
        </p:spPr>
      </p:pic>
      <p:pic>
        <p:nvPicPr>
          <p:cNvPr id="124930" name="Picture 2" descr="$\displaystyle \rho_{\parallel}(k)=\frac{(\pi ZRB_{\parallel})^{2}}{\hbar}\left [  \frac{\left \{ \left ( \frac{3}{2} \right )_0 \right \}^2(-4k^2R^2)^0}{(2)_0\,0!}+\frac{\left \{ \left ( \frac{3}{2} \right )_1 \right \}^2(-4k^2R^2)^1}{(2)_1\,1!}+{\cal O} (k^4)\right ]$"/>
          <p:cNvPicPr>
            <a:picLocks noChangeAspect="1" noChangeArrowheads="1"/>
          </p:cNvPicPr>
          <p:nvPr/>
        </p:nvPicPr>
        <p:blipFill>
          <a:blip r:embed="rId8" cstate="print"/>
          <a:srcRect/>
          <a:stretch>
            <a:fillRect/>
          </a:stretch>
        </p:blipFill>
        <p:spPr bwMode="auto">
          <a:xfrm>
            <a:off x="899607" y="4174207"/>
            <a:ext cx="7595235" cy="742950"/>
          </a:xfrm>
          <a:prstGeom prst="rect">
            <a:avLst/>
          </a:prstGeom>
          <a:noFill/>
        </p:spPr>
      </p:pic>
      <p:pic>
        <p:nvPicPr>
          <p:cNvPr id="124932" name="Picture 4" descr="$\displaystyle =\frac{(\pi ZRB_{\parallel})^{2}}{\hbar}\left [  1-\frac{9}{2}k^2R^2+{\cal O} (k^4)\right ]$"/>
          <p:cNvPicPr>
            <a:picLocks noChangeAspect="1" noChangeArrowheads="1"/>
          </p:cNvPicPr>
          <p:nvPr/>
        </p:nvPicPr>
        <p:blipFill>
          <a:blip r:embed="rId9" cstate="print"/>
          <a:srcRect/>
          <a:stretch>
            <a:fillRect/>
          </a:stretch>
        </p:blipFill>
        <p:spPr bwMode="auto">
          <a:xfrm>
            <a:off x="1519039" y="4917157"/>
            <a:ext cx="3629025" cy="600075"/>
          </a:xfrm>
          <a:prstGeom prst="rect">
            <a:avLst/>
          </a:prstGeom>
          <a:noFill/>
        </p:spPr>
      </p:pic>
      <p:pic>
        <p:nvPicPr>
          <p:cNvPr id="124934" name="Picture 6" descr="$\displaystyle |n|\simeq 0$"/>
          <p:cNvPicPr>
            <a:picLocks noChangeAspect="1" noChangeArrowheads="1"/>
          </p:cNvPicPr>
          <p:nvPr/>
        </p:nvPicPr>
        <p:blipFill>
          <a:blip r:embed="rId10" cstate="print"/>
          <a:srcRect/>
          <a:stretch>
            <a:fillRect/>
          </a:stretch>
        </p:blipFill>
        <p:spPr bwMode="auto">
          <a:xfrm>
            <a:off x="3131840" y="2605852"/>
            <a:ext cx="792088" cy="277570"/>
          </a:xfrm>
          <a:prstGeom prst="rect">
            <a:avLst/>
          </a:prstGeom>
          <a:noFill/>
        </p:spPr>
      </p:pic>
      <p:pic>
        <p:nvPicPr>
          <p:cNvPr id="23" name="Picture 10" descr="$\Delta \rho$"/>
          <p:cNvPicPr>
            <a:picLocks noChangeAspect="1" noChangeArrowheads="1"/>
          </p:cNvPicPr>
          <p:nvPr/>
        </p:nvPicPr>
        <p:blipFill>
          <a:blip r:embed="rId5" cstate="print"/>
          <a:srcRect/>
          <a:stretch>
            <a:fillRect/>
          </a:stretch>
        </p:blipFill>
        <p:spPr bwMode="auto">
          <a:xfrm>
            <a:off x="4965273" y="2636912"/>
            <a:ext cx="398815" cy="288032"/>
          </a:xfrm>
          <a:prstGeom prst="rect">
            <a:avLst/>
          </a:prstGeom>
          <a:noFill/>
        </p:spPr>
      </p:pic>
      <p:sp>
        <p:nvSpPr>
          <p:cNvPr id="20" name="テキスト ボックス 19"/>
          <p:cNvSpPr txBox="1"/>
          <p:nvPr/>
        </p:nvSpPr>
        <p:spPr>
          <a:xfrm>
            <a:off x="395536" y="332656"/>
            <a:ext cx="8748464" cy="646331"/>
          </a:xfrm>
          <a:prstGeom prst="rect">
            <a:avLst/>
          </a:prstGeom>
          <a:noFill/>
        </p:spPr>
        <p:txBody>
          <a:bodyPr wrap="square" rtlCol="0">
            <a:spAutoFit/>
          </a:bodyPr>
          <a:lstStyle/>
          <a:p>
            <a:r>
              <a:rPr lang="en-US" altLang="ja-JP" sz="3600" dirty="0" smtClean="0"/>
              <a:t>【</a:t>
            </a:r>
            <a:r>
              <a:rPr lang="ja-JP" altLang="en-US" sz="3600" dirty="0" smtClean="0"/>
              <a:t>補足</a:t>
            </a:r>
            <a:r>
              <a:rPr lang="en-US" altLang="ja-JP" sz="3600" dirty="0" smtClean="0"/>
              <a:t>】</a:t>
            </a:r>
            <a:r>
              <a:rPr lang="ja-JP" altLang="en-US" sz="3600" dirty="0" smtClean="0"/>
              <a:t>指数関数型相関関数を用いた展開</a:t>
            </a:r>
            <a:endParaRPr kumimoji="1" lang="en-US" altLang="ja-JP" sz="3600" dirty="0"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 name="スライド番号プレースホルダ 8"/>
          <p:cNvSpPr>
            <a:spLocks noGrp="1"/>
          </p:cNvSpPr>
          <p:nvPr>
            <p:ph type="sldNum" sz="quarter" idx="12"/>
          </p:nvPr>
        </p:nvSpPr>
        <p:spPr>
          <a:xfrm>
            <a:off x="7046912" y="6520259"/>
            <a:ext cx="2133600" cy="365125"/>
          </a:xfrm>
        </p:spPr>
        <p:txBody>
          <a:bodyPr/>
          <a:lstStyle/>
          <a:p>
            <a:fld id="{E7E7B912-14B4-4DCE-91AB-EA512C3ECE6D}" type="slidenum">
              <a:rPr kumimoji="1" lang="ja-JP" altLang="en-US" smtClean="0"/>
              <a:pPr/>
              <a:t>44</a:t>
            </a:fld>
            <a:endParaRPr kumimoji="1" lang="ja-JP" altLang="en-US" dirty="0"/>
          </a:p>
        </p:txBody>
      </p:sp>
      <p:sp>
        <p:nvSpPr>
          <p:cNvPr id="20" name="テキスト ボックス 19"/>
          <p:cNvSpPr txBox="1"/>
          <p:nvPr/>
        </p:nvSpPr>
        <p:spPr>
          <a:xfrm>
            <a:off x="395536" y="332656"/>
            <a:ext cx="8748464" cy="646331"/>
          </a:xfrm>
          <a:prstGeom prst="rect">
            <a:avLst/>
          </a:prstGeom>
          <a:noFill/>
        </p:spPr>
        <p:txBody>
          <a:bodyPr wrap="square" rtlCol="0">
            <a:spAutoFit/>
          </a:bodyPr>
          <a:lstStyle/>
          <a:p>
            <a:r>
              <a:rPr lang="en-US" altLang="ja-JP" sz="3600" dirty="0" smtClean="0"/>
              <a:t>【</a:t>
            </a:r>
            <a:r>
              <a:rPr lang="ja-JP" altLang="en-US" sz="3600" dirty="0" smtClean="0"/>
              <a:t>補足</a:t>
            </a:r>
            <a:r>
              <a:rPr lang="en-US" altLang="ja-JP" sz="3600" dirty="0" smtClean="0"/>
              <a:t>】</a:t>
            </a:r>
            <a:r>
              <a:rPr lang="ja-JP" altLang="en-US" sz="3600" dirty="0" smtClean="0"/>
              <a:t>三角関数を含む相関関数</a:t>
            </a:r>
            <a:endParaRPr kumimoji="1" lang="en-US" altLang="ja-JP" sz="3600" dirty="0" smtClean="0"/>
          </a:p>
        </p:txBody>
      </p:sp>
      <p:sp>
        <p:nvSpPr>
          <p:cNvPr id="45" name="角丸四角形 44"/>
          <p:cNvSpPr/>
          <p:nvPr/>
        </p:nvSpPr>
        <p:spPr>
          <a:xfrm>
            <a:off x="5436096" y="1772816"/>
            <a:ext cx="648072" cy="43204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3347864" y="2492896"/>
            <a:ext cx="1512168" cy="64807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827584" y="5949280"/>
            <a:ext cx="5328592" cy="86409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755576" y="1198493"/>
            <a:ext cx="2592288" cy="369332"/>
          </a:xfrm>
          <a:prstGeom prst="rect">
            <a:avLst/>
          </a:prstGeom>
          <a:noFill/>
        </p:spPr>
        <p:txBody>
          <a:bodyPr wrap="square" rtlCol="0">
            <a:spAutoFit/>
          </a:bodyPr>
          <a:lstStyle/>
          <a:p>
            <a:r>
              <a:rPr kumimoji="1" lang="en-US" altLang="ja-JP" b="1" dirty="0" smtClean="0"/>
              <a:t>Lundeberg-Folk</a:t>
            </a:r>
            <a:r>
              <a:rPr kumimoji="1" lang="ja-JP" altLang="en-US" b="1" dirty="0" smtClean="0"/>
              <a:t>の式</a:t>
            </a:r>
            <a:endParaRPr kumimoji="1" lang="ja-JP" altLang="en-US" b="1" dirty="0"/>
          </a:p>
        </p:txBody>
      </p:sp>
      <p:sp>
        <p:nvSpPr>
          <p:cNvPr id="49" name="角丸四角形 48"/>
          <p:cNvSpPr/>
          <p:nvPr/>
        </p:nvSpPr>
        <p:spPr>
          <a:xfrm>
            <a:off x="611560" y="1124744"/>
            <a:ext cx="7344816" cy="21602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395536" y="3491716"/>
            <a:ext cx="4608512" cy="369332"/>
          </a:xfrm>
          <a:prstGeom prst="rect">
            <a:avLst/>
          </a:prstGeom>
          <a:noFill/>
        </p:spPr>
        <p:txBody>
          <a:bodyPr wrap="square" rtlCol="0">
            <a:spAutoFit/>
          </a:bodyPr>
          <a:lstStyle/>
          <a:p>
            <a:r>
              <a:rPr lang="en-US" altLang="ja-JP" dirty="0" smtClean="0"/>
              <a:t>Lundeberg-Folk</a:t>
            </a:r>
            <a:r>
              <a:rPr lang="ja-JP" altLang="en-US" dirty="0" smtClean="0"/>
              <a:t>の式に</a:t>
            </a:r>
            <a:r>
              <a:rPr kumimoji="1" lang="ja-JP" altLang="en-US" dirty="0" smtClean="0"/>
              <a:t>相関関数</a:t>
            </a:r>
            <a:endParaRPr kumimoji="1" lang="ja-JP" altLang="en-US" dirty="0"/>
          </a:p>
        </p:txBody>
      </p:sp>
      <p:sp>
        <p:nvSpPr>
          <p:cNvPr id="51" name="テキスト ボックス 50"/>
          <p:cNvSpPr txBox="1"/>
          <p:nvPr/>
        </p:nvSpPr>
        <p:spPr>
          <a:xfrm>
            <a:off x="395536" y="5302949"/>
            <a:ext cx="4608512" cy="646331"/>
          </a:xfrm>
          <a:prstGeom prst="rect">
            <a:avLst/>
          </a:prstGeom>
          <a:noFill/>
        </p:spPr>
        <p:txBody>
          <a:bodyPr wrap="square" rtlCol="0">
            <a:spAutoFit/>
          </a:bodyPr>
          <a:lstStyle/>
          <a:p>
            <a:r>
              <a:rPr lang="ja-JP" altLang="en-US" dirty="0" smtClean="0"/>
              <a:t>を導入する．</a:t>
            </a:r>
            <a:endParaRPr lang="en-US" altLang="ja-JP" dirty="0" smtClean="0"/>
          </a:p>
          <a:p>
            <a:r>
              <a:rPr kumimoji="1" lang="ja-JP" altLang="en-US" dirty="0" smtClean="0"/>
              <a:t>第一種ベッセル関数　　</a:t>
            </a:r>
            <a:r>
              <a:rPr lang="ja-JP" altLang="en-US" dirty="0" smtClean="0"/>
              <a:t>を定義式に戻す．</a:t>
            </a:r>
            <a:endParaRPr kumimoji="1" lang="ja-JP" altLang="en-US" dirty="0"/>
          </a:p>
        </p:txBody>
      </p:sp>
      <p:pic>
        <p:nvPicPr>
          <p:cNvPr id="52" name="Picture 2" descr="$J_0$"/>
          <p:cNvPicPr>
            <a:picLocks noChangeAspect="1" noChangeArrowheads="1"/>
          </p:cNvPicPr>
          <p:nvPr/>
        </p:nvPicPr>
        <p:blipFill>
          <a:blip r:embed="rId2" cstate="print"/>
          <a:srcRect/>
          <a:stretch>
            <a:fillRect/>
          </a:stretch>
        </p:blipFill>
        <p:spPr bwMode="auto">
          <a:xfrm>
            <a:off x="2483769" y="5661248"/>
            <a:ext cx="216023" cy="216024"/>
          </a:xfrm>
          <a:prstGeom prst="rect">
            <a:avLst/>
          </a:prstGeom>
          <a:noFill/>
        </p:spPr>
      </p:pic>
      <p:pic>
        <p:nvPicPr>
          <p:cNvPr id="53" name="Picture 2" descr="$\displaystyle J_{\alpha }(x)=\sum_{m=0}^{\infty }\frac{(-1)^m}{m!\Gamma (m+\alpha +1)}\left ( \frac{x}{2} \right )^{2m+\alpha }$"/>
          <p:cNvPicPr>
            <a:picLocks noChangeAspect="1" noChangeArrowheads="1"/>
          </p:cNvPicPr>
          <p:nvPr/>
        </p:nvPicPr>
        <p:blipFill>
          <a:blip r:embed="rId3" cstate="print"/>
          <a:srcRect/>
          <a:stretch>
            <a:fillRect/>
          </a:stretch>
        </p:blipFill>
        <p:spPr bwMode="auto">
          <a:xfrm>
            <a:off x="1043608" y="5994738"/>
            <a:ext cx="4824536" cy="761415"/>
          </a:xfrm>
          <a:prstGeom prst="rect">
            <a:avLst/>
          </a:prstGeom>
          <a:noFill/>
        </p:spPr>
      </p:pic>
      <p:pic>
        <p:nvPicPr>
          <p:cNvPr id="54" name="Picture 2" descr="$\displaystyle \rho_{\parallel}(k)=\frac{\pi B_{\parallel}^{2}}{\hbar}\int_{0}^{\infty }dr\, rW(kr)c(r)$"/>
          <p:cNvPicPr>
            <a:picLocks noChangeAspect="1" noChangeArrowheads="1"/>
          </p:cNvPicPr>
          <p:nvPr/>
        </p:nvPicPr>
        <p:blipFill>
          <a:blip r:embed="rId4" cstate="print"/>
          <a:srcRect/>
          <a:stretch>
            <a:fillRect/>
          </a:stretch>
        </p:blipFill>
        <p:spPr bwMode="auto">
          <a:xfrm>
            <a:off x="1332706" y="1484784"/>
            <a:ext cx="4679454" cy="876393"/>
          </a:xfrm>
          <a:prstGeom prst="rect">
            <a:avLst/>
          </a:prstGeom>
          <a:noFill/>
        </p:spPr>
      </p:pic>
      <p:pic>
        <p:nvPicPr>
          <p:cNvPr id="55" name="Picture 4" descr="$\displaystyle W(z)=\int_{0}^{2\pi}d\phi\, J_{0}(2z\sin\frac{\phi}{2})\sin^{2}\frac{\phi}{2}$"/>
          <p:cNvPicPr>
            <a:picLocks noChangeAspect="1" noChangeArrowheads="1"/>
          </p:cNvPicPr>
          <p:nvPr/>
        </p:nvPicPr>
        <p:blipFill>
          <a:blip r:embed="rId5" cstate="print"/>
          <a:srcRect/>
          <a:stretch>
            <a:fillRect/>
          </a:stretch>
        </p:blipFill>
        <p:spPr bwMode="auto">
          <a:xfrm>
            <a:off x="1322337" y="2415672"/>
            <a:ext cx="4330849" cy="725296"/>
          </a:xfrm>
          <a:prstGeom prst="rect">
            <a:avLst/>
          </a:prstGeom>
          <a:noFill/>
        </p:spPr>
      </p:pic>
      <p:sp>
        <p:nvSpPr>
          <p:cNvPr id="56" name="角丸四角形 55"/>
          <p:cNvSpPr/>
          <p:nvPr/>
        </p:nvSpPr>
        <p:spPr>
          <a:xfrm>
            <a:off x="1187624" y="4365104"/>
            <a:ext cx="5616624" cy="864096"/>
          </a:xfrm>
          <a:prstGeom prst="roundRect">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899592" y="3923764"/>
            <a:ext cx="3024336" cy="369332"/>
          </a:xfrm>
          <a:prstGeom prst="rect">
            <a:avLst/>
          </a:prstGeom>
          <a:noFill/>
        </p:spPr>
        <p:txBody>
          <a:bodyPr wrap="square" rtlCol="0">
            <a:spAutoFit/>
          </a:bodyPr>
          <a:lstStyle/>
          <a:p>
            <a:r>
              <a:rPr lang="ja-JP" altLang="en-US" b="1" dirty="0" smtClean="0"/>
              <a:t>三角関数を含む</a:t>
            </a:r>
            <a:r>
              <a:rPr kumimoji="1" lang="ja-JP" altLang="en-US" b="1" dirty="0" smtClean="0"/>
              <a:t>相関関数</a:t>
            </a:r>
            <a:endParaRPr kumimoji="1" lang="ja-JP" altLang="en-US" b="1" dirty="0"/>
          </a:p>
        </p:txBody>
      </p:sp>
      <p:pic>
        <p:nvPicPr>
          <p:cNvPr id="1026" name="Picture 2" descr="$c(r)=Z^{2}\cos(ar)\exp (-r^2/R^2)$"/>
          <p:cNvPicPr>
            <a:picLocks noChangeAspect="1" noChangeArrowheads="1"/>
          </p:cNvPicPr>
          <p:nvPr/>
        </p:nvPicPr>
        <p:blipFill>
          <a:blip r:embed="rId6" cstate="print"/>
          <a:srcRect/>
          <a:stretch>
            <a:fillRect/>
          </a:stretch>
        </p:blipFill>
        <p:spPr bwMode="auto">
          <a:xfrm>
            <a:off x="1403648" y="4581128"/>
            <a:ext cx="5248275" cy="43815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strips(downLef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strips(downLeft)">
                                      <p:cBhvr>
                                        <p:cTn id="12" dur="500"/>
                                        <p:tgtEl>
                                          <p:spTgt spid="4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strips(downLeft)">
                                      <p:cBhvr>
                                        <p:cTn id="1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2"/>
          </p:nvPr>
        </p:nvSpPr>
        <p:spPr/>
        <p:txBody>
          <a:bodyPr/>
          <a:lstStyle/>
          <a:p>
            <a:fld id="{E7E7B912-14B4-4DCE-91AB-EA512C3ECE6D}" type="slidenum">
              <a:rPr kumimoji="1" lang="ja-JP" altLang="en-US" smtClean="0"/>
              <a:pPr/>
              <a:t>45</a:t>
            </a:fld>
            <a:endParaRPr kumimoji="1" lang="ja-JP" altLang="en-US"/>
          </a:p>
        </p:txBody>
      </p:sp>
      <p:sp>
        <p:nvSpPr>
          <p:cNvPr id="14" name="角丸四角形 13"/>
          <p:cNvSpPr/>
          <p:nvPr/>
        </p:nvSpPr>
        <p:spPr>
          <a:xfrm>
            <a:off x="3707904" y="1094258"/>
            <a:ext cx="3240360"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7020272" y="1094258"/>
            <a:ext cx="2088232" cy="86409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noFill/>
            </a:endParaRPr>
          </a:p>
        </p:txBody>
      </p:sp>
      <p:pic>
        <p:nvPicPr>
          <p:cNvPr id="66564" name="Picture 4" descr="$\displaystyle =I_r$"/>
          <p:cNvPicPr>
            <a:picLocks noChangeAspect="1" noChangeArrowheads="1"/>
          </p:cNvPicPr>
          <p:nvPr/>
        </p:nvPicPr>
        <p:blipFill>
          <a:blip r:embed="rId2" cstate="print"/>
          <a:srcRect/>
          <a:stretch>
            <a:fillRect/>
          </a:stretch>
        </p:blipFill>
        <p:spPr bwMode="auto">
          <a:xfrm>
            <a:off x="4803254" y="2030362"/>
            <a:ext cx="704850" cy="333376"/>
          </a:xfrm>
          <a:prstGeom prst="rect">
            <a:avLst/>
          </a:prstGeom>
          <a:noFill/>
        </p:spPr>
      </p:pic>
      <p:pic>
        <p:nvPicPr>
          <p:cNvPr id="66566" name="Picture 6" descr="$\displaystyle =I_{\phi}$"/>
          <p:cNvPicPr>
            <a:picLocks noChangeAspect="1" noChangeArrowheads="1"/>
          </p:cNvPicPr>
          <p:nvPr/>
        </p:nvPicPr>
        <p:blipFill>
          <a:blip r:embed="rId3" cstate="print"/>
          <a:srcRect/>
          <a:stretch>
            <a:fillRect/>
          </a:stretch>
        </p:blipFill>
        <p:spPr bwMode="auto">
          <a:xfrm>
            <a:off x="7524328" y="2030362"/>
            <a:ext cx="742950" cy="390526"/>
          </a:xfrm>
          <a:prstGeom prst="rect">
            <a:avLst/>
          </a:prstGeom>
          <a:noFill/>
        </p:spPr>
      </p:pic>
      <p:sp>
        <p:nvSpPr>
          <p:cNvPr id="24" name="テキスト ボックス 23"/>
          <p:cNvSpPr txBox="1"/>
          <p:nvPr/>
        </p:nvSpPr>
        <p:spPr>
          <a:xfrm>
            <a:off x="395536" y="2276872"/>
            <a:ext cx="6840760" cy="369332"/>
          </a:xfrm>
          <a:prstGeom prst="rect">
            <a:avLst/>
          </a:prstGeom>
          <a:noFill/>
        </p:spPr>
        <p:txBody>
          <a:bodyPr wrap="square" rtlCol="0">
            <a:spAutoFit/>
          </a:bodyPr>
          <a:lstStyle/>
          <a:p>
            <a:r>
              <a:rPr kumimoji="1" lang="ja-JP" altLang="en-US" dirty="0" smtClean="0"/>
              <a:t>それぞれ積分を行う．</a:t>
            </a:r>
            <a:endParaRPr kumimoji="1" lang="ja-JP" altLang="en-US" dirty="0"/>
          </a:p>
        </p:txBody>
      </p:sp>
      <p:pic>
        <p:nvPicPr>
          <p:cNvPr id="66572" name="Picture 12" descr="$\displaystyle I_{\phi}=\frac{2\sqrt{\pi}\, \Gamma (\frac{3}{2}+m)}{\Gamma (2+m)}$"/>
          <p:cNvPicPr>
            <a:picLocks noChangeAspect="1" noChangeArrowheads="1"/>
          </p:cNvPicPr>
          <p:nvPr/>
        </p:nvPicPr>
        <p:blipFill>
          <a:blip r:embed="rId4" cstate="print"/>
          <a:srcRect/>
          <a:stretch>
            <a:fillRect/>
          </a:stretch>
        </p:blipFill>
        <p:spPr bwMode="auto">
          <a:xfrm>
            <a:off x="827584" y="3797027"/>
            <a:ext cx="3419475" cy="1000125"/>
          </a:xfrm>
          <a:prstGeom prst="rect">
            <a:avLst/>
          </a:prstGeom>
          <a:noFill/>
        </p:spPr>
      </p:pic>
      <p:sp>
        <p:nvSpPr>
          <p:cNvPr id="25" name="テキスト ボックス 24"/>
          <p:cNvSpPr txBox="1"/>
          <p:nvPr/>
        </p:nvSpPr>
        <p:spPr>
          <a:xfrm>
            <a:off x="395536" y="5075892"/>
            <a:ext cx="6840760" cy="369332"/>
          </a:xfrm>
          <a:prstGeom prst="rect">
            <a:avLst/>
          </a:prstGeom>
          <a:noFill/>
        </p:spPr>
        <p:txBody>
          <a:bodyPr wrap="square" rtlCol="0">
            <a:spAutoFit/>
          </a:bodyPr>
          <a:lstStyle/>
          <a:p>
            <a:r>
              <a:rPr lang="ja-JP" altLang="en-US" dirty="0" smtClean="0"/>
              <a:t>以上より</a:t>
            </a:r>
            <a:endParaRPr kumimoji="1" lang="ja-JP" altLang="en-US" dirty="0"/>
          </a:p>
        </p:txBody>
      </p:sp>
      <p:sp>
        <p:nvSpPr>
          <p:cNvPr id="16" name="テキスト ボックス 15"/>
          <p:cNvSpPr txBox="1"/>
          <p:nvPr/>
        </p:nvSpPr>
        <p:spPr>
          <a:xfrm>
            <a:off x="395536" y="332656"/>
            <a:ext cx="8748464" cy="646331"/>
          </a:xfrm>
          <a:prstGeom prst="rect">
            <a:avLst/>
          </a:prstGeom>
          <a:noFill/>
        </p:spPr>
        <p:txBody>
          <a:bodyPr wrap="square" rtlCol="0">
            <a:spAutoFit/>
          </a:bodyPr>
          <a:lstStyle/>
          <a:p>
            <a:r>
              <a:rPr lang="en-US" altLang="ja-JP" sz="3600" dirty="0" smtClean="0"/>
              <a:t>【</a:t>
            </a:r>
            <a:r>
              <a:rPr lang="ja-JP" altLang="en-US" sz="3600" dirty="0" smtClean="0"/>
              <a:t>補足</a:t>
            </a:r>
            <a:r>
              <a:rPr lang="en-US" altLang="ja-JP" sz="3600" dirty="0" smtClean="0"/>
              <a:t>】</a:t>
            </a:r>
            <a:r>
              <a:rPr lang="ja-JP" altLang="en-US" sz="3600" dirty="0" smtClean="0"/>
              <a:t>三角関数を含む相関関数</a:t>
            </a:r>
            <a:endParaRPr kumimoji="1" lang="en-US" altLang="ja-JP" sz="3600" dirty="0" smtClean="0"/>
          </a:p>
        </p:txBody>
      </p:sp>
      <p:pic>
        <p:nvPicPr>
          <p:cNvPr id="92162" name="Picture 2" descr="$\displaystyle \rho_{\parallel}(k)=\frac{\pi(ZB_{\parallel})^2}{\hbar}\sum_{m=0}^{\infty }\frac{(-k^2)^m}{(m!)^2}\int_{0}^{\infty }r^{2m+1}e^{-r^2/R^2}\cos(ar)dr\int_{0}^{2\pi}\sin^{2m+2}\frac{\phi }{2}d\phi$"/>
          <p:cNvPicPr>
            <a:picLocks noChangeAspect="1" noChangeArrowheads="1"/>
          </p:cNvPicPr>
          <p:nvPr/>
        </p:nvPicPr>
        <p:blipFill>
          <a:blip r:embed="rId5" cstate="print"/>
          <a:srcRect/>
          <a:stretch>
            <a:fillRect/>
          </a:stretch>
        </p:blipFill>
        <p:spPr bwMode="auto">
          <a:xfrm>
            <a:off x="251520" y="1196752"/>
            <a:ext cx="8712968" cy="720857"/>
          </a:xfrm>
          <a:prstGeom prst="rect">
            <a:avLst/>
          </a:prstGeom>
          <a:noFill/>
        </p:spPr>
      </p:pic>
      <p:pic>
        <p:nvPicPr>
          <p:cNvPr id="92166" name="Picture 6" descr="$\displaystyle I_{r}=\frac{1}{2}R^{2m+2}\Gamma(1+m)F\left (1+m,\frac{1}{2},-\frac{1}{4}a^2R^2\right )$"/>
          <p:cNvPicPr>
            <a:picLocks noChangeAspect="1" noChangeArrowheads="1"/>
          </p:cNvPicPr>
          <p:nvPr/>
        </p:nvPicPr>
        <p:blipFill>
          <a:blip r:embed="rId6" cstate="print"/>
          <a:srcRect/>
          <a:stretch>
            <a:fillRect/>
          </a:stretch>
        </p:blipFill>
        <p:spPr bwMode="auto">
          <a:xfrm>
            <a:off x="827584" y="2780928"/>
            <a:ext cx="7915275" cy="952500"/>
          </a:xfrm>
          <a:prstGeom prst="rect">
            <a:avLst/>
          </a:prstGeom>
          <a:noFill/>
        </p:spPr>
      </p:pic>
      <p:pic>
        <p:nvPicPr>
          <p:cNvPr id="92168" name="Picture 8" descr="$\displaystyle \rho_{\parallel}(k)=\frac{\pi(ZRB_{\parallel})^2}{\hbar}\sum_{m=0}^{\infty }\frac{(-(kR)^2)^m}{m!}\frac{\sqrt{\mathstrut \pi}\, \Gamma (\frac{3}{2}+m)}{\Gamma (2+m)}F\left ( 1+m,\frac{1}{2},-\frac{1}{4}a^2R^2\right )$"/>
          <p:cNvPicPr>
            <a:picLocks noChangeAspect="1" noChangeArrowheads="1"/>
          </p:cNvPicPr>
          <p:nvPr/>
        </p:nvPicPr>
        <p:blipFill>
          <a:blip r:embed="rId7" cstate="print"/>
          <a:srcRect/>
          <a:stretch>
            <a:fillRect/>
          </a:stretch>
        </p:blipFill>
        <p:spPr bwMode="auto">
          <a:xfrm>
            <a:off x="251520" y="5603950"/>
            <a:ext cx="8784976" cy="776903"/>
          </a:xfrm>
          <a:prstGeom prst="rect">
            <a:avLst/>
          </a:prstGeo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12"/>
          </p:nvPr>
        </p:nvSpPr>
        <p:spPr/>
        <p:txBody>
          <a:bodyPr/>
          <a:lstStyle/>
          <a:p>
            <a:fld id="{E7E7B912-14B4-4DCE-91AB-EA512C3ECE6D}" type="slidenum">
              <a:rPr kumimoji="1" lang="ja-JP" altLang="en-US" smtClean="0"/>
              <a:pPr/>
              <a:t>46</a:t>
            </a:fld>
            <a:endParaRPr kumimoji="1" lang="ja-JP" altLang="en-US"/>
          </a:p>
        </p:txBody>
      </p:sp>
      <p:sp>
        <p:nvSpPr>
          <p:cNvPr id="17" name="テキスト ボックス 16"/>
          <p:cNvSpPr txBox="1"/>
          <p:nvPr/>
        </p:nvSpPr>
        <p:spPr>
          <a:xfrm>
            <a:off x="539552" y="908720"/>
            <a:ext cx="4824536" cy="369332"/>
          </a:xfrm>
          <a:prstGeom prst="rect">
            <a:avLst/>
          </a:prstGeom>
          <a:noFill/>
        </p:spPr>
        <p:txBody>
          <a:bodyPr wrap="square" rtlCol="0">
            <a:spAutoFit/>
          </a:bodyPr>
          <a:lstStyle/>
          <a:p>
            <a:r>
              <a:rPr lang="ja-JP" altLang="en-US" dirty="0" smtClean="0"/>
              <a:t>ポッホハンマー記号を用いる</a:t>
            </a:r>
            <a:r>
              <a:rPr kumimoji="1" lang="ja-JP" altLang="en-US" dirty="0" smtClean="0"/>
              <a:t>．</a:t>
            </a:r>
            <a:endParaRPr kumimoji="1" lang="ja-JP" altLang="en-US" dirty="0"/>
          </a:p>
        </p:txBody>
      </p:sp>
      <p:pic>
        <p:nvPicPr>
          <p:cNvPr id="67592" name="Picture 8" descr="$\displaystyle \left (\frac{3}{2}\right )_n=\frac{2\Gamma (\frac{3}{2}+n)}{\sqrt{\pi}}$"/>
          <p:cNvPicPr>
            <a:picLocks noChangeAspect="1" noChangeArrowheads="1"/>
          </p:cNvPicPr>
          <p:nvPr/>
        </p:nvPicPr>
        <p:blipFill>
          <a:blip r:embed="rId3" cstate="print"/>
          <a:srcRect/>
          <a:stretch>
            <a:fillRect/>
          </a:stretch>
        </p:blipFill>
        <p:spPr bwMode="auto">
          <a:xfrm>
            <a:off x="827584" y="2348880"/>
            <a:ext cx="2448272" cy="759809"/>
          </a:xfrm>
          <a:prstGeom prst="rect">
            <a:avLst/>
          </a:prstGeom>
          <a:noFill/>
        </p:spPr>
      </p:pic>
      <p:pic>
        <p:nvPicPr>
          <p:cNvPr id="67594" name="Picture 10" descr="$\displaystyle (2)_n=\Gamma (2+n)"/>
          <p:cNvPicPr>
            <a:picLocks noChangeAspect="1" noChangeArrowheads="1"/>
          </p:cNvPicPr>
          <p:nvPr/>
        </p:nvPicPr>
        <p:blipFill>
          <a:blip r:embed="rId4" cstate="print"/>
          <a:srcRect/>
          <a:stretch>
            <a:fillRect/>
          </a:stretch>
        </p:blipFill>
        <p:spPr bwMode="auto">
          <a:xfrm>
            <a:off x="899592" y="3336403"/>
            <a:ext cx="2085068" cy="308621"/>
          </a:xfrm>
          <a:prstGeom prst="rect">
            <a:avLst/>
          </a:prstGeom>
          <a:noFill/>
        </p:spPr>
      </p:pic>
      <p:sp>
        <p:nvSpPr>
          <p:cNvPr id="13" name="テキスト ボックス 12"/>
          <p:cNvSpPr txBox="1"/>
          <p:nvPr/>
        </p:nvSpPr>
        <p:spPr>
          <a:xfrm>
            <a:off x="539552" y="3779748"/>
            <a:ext cx="4824536" cy="369332"/>
          </a:xfrm>
          <a:prstGeom prst="rect">
            <a:avLst/>
          </a:prstGeom>
          <a:noFill/>
        </p:spPr>
        <p:txBody>
          <a:bodyPr wrap="square" rtlCol="0">
            <a:spAutoFit/>
          </a:bodyPr>
          <a:lstStyle/>
          <a:p>
            <a:r>
              <a:rPr kumimoji="1" lang="ja-JP" altLang="en-US" dirty="0" smtClean="0"/>
              <a:t>したがって</a:t>
            </a:r>
            <a:endParaRPr kumimoji="1" lang="ja-JP" altLang="en-US" dirty="0"/>
          </a:p>
        </p:txBody>
      </p:sp>
      <p:sp>
        <p:nvSpPr>
          <p:cNvPr id="14" name="テキスト ボックス 13"/>
          <p:cNvSpPr txBox="1"/>
          <p:nvPr/>
        </p:nvSpPr>
        <p:spPr>
          <a:xfrm>
            <a:off x="539552" y="5014917"/>
            <a:ext cx="4824536" cy="369332"/>
          </a:xfrm>
          <a:prstGeom prst="rect">
            <a:avLst/>
          </a:prstGeom>
          <a:noFill/>
        </p:spPr>
        <p:txBody>
          <a:bodyPr wrap="square" rtlCol="0">
            <a:spAutoFit/>
          </a:bodyPr>
          <a:lstStyle/>
          <a:p>
            <a:r>
              <a:rPr lang="ja-JP" altLang="en-US" dirty="0" smtClean="0"/>
              <a:t>と書ける．</a:t>
            </a:r>
            <a:endParaRPr lang="en-US" altLang="ja-JP" dirty="0" smtClean="0"/>
          </a:p>
        </p:txBody>
      </p:sp>
      <p:pic>
        <p:nvPicPr>
          <p:cNvPr id="15" name="Picture 4" descr="$\displaystyle (a)_n=\prod_{k=0}^{n-1}(a+k)$"/>
          <p:cNvPicPr>
            <a:picLocks noChangeAspect="1" noChangeArrowheads="1"/>
          </p:cNvPicPr>
          <p:nvPr/>
        </p:nvPicPr>
        <p:blipFill>
          <a:blip r:embed="rId5" cstate="print"/>
          <a:srcRect/>
          <a:stretch>
            <a:fillRect/>
          </a:stretch>
        </p:blipFill>
        <p:spPr bwMode="auto">
          <a:xfrm>
            <a:off x="899593" y="1312422"/>
            <a:ext cx="2304256" cy="892442"/>
          </a:xfrm>
          <a:prstGeom prst="rect">
            <a:avLst/>
          </a:prstGeom>
          <a:noFill/>
        </p:spPr>
      </p:pic>
      <p:pic>
        <p:nvPicPr>
          <p:cNvPr id="16" name="Picture 4" descr="$\displaystyle =\frac{\Gamma (a+n)}{\Gamma (a)}$"/>
          <p:cNvPicPr>
            <a:picLocks noChangeAspect="1" noChangeArrowheads="1"/>
          </p:cNvPicPr>
          <p:nvPr/>
        </p:nvPicPr>
        <p:blipFill>
          <a:blip r:embed="rId6" cstate="print"/>
          <a:srcRect/>
          <a:stretch>
            <a:fillRect/>
          </a:stretch>
        </p:blipFill>
        <p:spPr bwMode="auto">
          <a:xfrm>
            <a:off x="3347864" y="1403400"/>
            <a:ext cx="1477650" cy="716880"/>
          </a:xfrm>
          <a:prstGeom prst="rect">
            <a:avLst/>
          </a:prstGeom>
          <a:noFill/>
        </p:spPr>
      </p:pic>
      <p:sp>
        <p:nvSpPr>
          <p:cNvPr id="18" name="テキスト ボックス 17"/>
          <p:cNvSpPr txBox="1"/>
          <p:nvPr/>
        </p:nvSpPr>
        <p:spPr>
          <a:xfrm>
            <a:off x="395536" y="332656"/>
            <a:ext cx="8748464" cy="646331"/>
          </a:xfrm>
          <a:prstGeom prst="rect">
            <a:avLst/>
          </a:prstGeom>
          <a:noFill/>
        </p:spPr>
        <p:txBody>
          <a:bodyPr wrap="square" rtlCol="0">
            <a:spAutoFit/>
          </a:bodyPr>
          <a:lstStyle/>
          <a:p>
            <a:r>
              <a:rPr lang="en-US" altLang="ja-JP" sz="3600" dirty="0" smtClean="0"/>
              <a:t>【</a:t>
            </a:r>
            <a:r>
              <a:rPr lang="ja-JP" altLang="en-US" sz="3600" dirty="0" smtClean="0"/>
              <a:t>補足</a:t>
            </a:r>
            <a:r>
              <a:rPr lang="en-US" altLang="ja-JP" sz="3600" dirty="0" smtClean="0"/>
              <a:t>】</a:t>
            </a:r>
            <a:r>
              <a:rPr lang="ja-JP" altLang="en-US" sz="3600" dirty="0" smtClean="0"/>
              <a:t>三角関数を含む相関関数</a:t>
            </a:r>
            <a:endParaRPr kumimoji="1" lang="en-US" altLang="ja-JP" sz="3600" dirty="0" smtClean="0"/>
          </a:p>
        </p:txBody>
      </p:sp>
      <p:pic>
        <p:nvPicPr>
          <p:cNvPr id="3074" name="Picture 2" descr="$\displaystyle \rho_{\parallel}(k)=\frac{(\pi ZRB_{\parallel})^2}{2\hbar}\sum_{m=0}^{\infty }\frac{\left (  \frac{3}{2}\right )_m}{\left ( 2 \right )_m}\frac{(-(kR)^2)^m }{m!}F\left (1+m,\frac{1}{2},-\frac{1}{4}a^2R^2\right )$"/>
          <p:cNvPicPr>
            <a:picLocks noChangeAspect="1" noChangeArrowheads="1"/>
          </p:cNvPicPr>
          <p:nvPr/>
        </p:nvPicPr>
        <p:blipFill>
          <a:blip r:embed="rId7" cstate="print"/>
          <a:srcRect/>
          <a:stretch>
            <a:fillRect/>
          </a:stretch>
        </p:blipFill>
        <p:spPr bwMode="auto">
          <a:xfrm>
            <a:off x="648072" y="4149080"/>
            <a:ext cx="7956376" cy="799704"/>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1331640" y="2492896"/>
            <a:ext cx="4608512"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95536" y="332656"/>
            <a:ext cx="8352928" cy="646331"/>
          </a:xfrm>
          <a:prstGeom prst="rect">
            <a:avLst/>
          </a:prstGeom>
          <a:noFill/>
        </p:spPr>
        <p:txBody>
          <a:bodyPr wrap="square" rtlCol="0">
            <a:spAutoFit/>
          </a:bodyPr>
          <a:lstStyle/>
          <a:p>
            <a:r>
              <a:rPr lang="ja-JP" altLang="en-US" sz="3600" dirty="0" smtClean="0"/>
              <a:t>２</a:t>
            </a:r>
            <a:r>
              <a:rPr kumimoji="1" lang="ja-JP" altLang="en-US" sz="3600" dirty="0" smtClean="0"/>
              <a:t>．</a:t>
            </a:r>
            <a:r>
              <a:rPr kumimoji="1" lang="en-US" altLang="ja-JP" sz="3600" dirty="0" smtClean="0"/>
              <a:t>Lundeberg-Folk</a:t>
            </a:r>
            <a:r>
              <a:rPr kumimoji="1" lang="ja-JP" altLang="en-US" sz="3600" dirty="0" smtClean="0"/>
              <a:t>による磁気抵抗の研究</a:t>
            </a:r>
            <a:endParaRPr kumimoji="1" lang="en-US" altLang="ja-JP" sz="3600" dirty="0" smtClean="0"/>
          </a:p>
        </p:txBody>
      </p:sp>
      <p:sp>
        <p:nvSpPr>
          <p:cNvPr id="10" name="スライド番号プレースホルダ 9"/>
          <p:cNvSpPr>
            <a:spLocks noGrp="1"/>
          </p:cNvSpPr>
          <p:nvPr>
            <p:ph type="sldNum" sz="quarter" idx="12"/>
          </p:nvPr>
        </p:nvSpPr>
        <p:spPr/>
        <p:txBody>
          <a:bodyPr/>
          <a:lstStyle/>
          <a:p>
            <a:fld id="{E7E7B912-14B4-4DCE-91AB-EA512C3ECE6D}" type="slidenum">
              <a:rPr kumimoji="1" lang="ja-JP" altLang="en-US" smtClean="0"/>
              <a:pPr/>
              <a:t>5</a:t>
            </a:fld>
            <a:endParaRPr kumimoji="1" lang="ja-JP" altLang="en-US" dirty="0"/>
          </a:p>
        </p:txBody>
      </p:sp>
      <p:sp>
        <p:nvSpPr>
          <p:cNvPr id="14" name="テキスト ボックス 13"/>
          <p:cNvSpPr txBox="1"/>
          <p:nvPr/>
        </p:nvSpPr>
        <p:spPr>
          <a:xfrm>
            <a:off x="1403648" y="6527085"/>
            <a:ext cx="6408712" cy="646331"/>
          </a:xfrm>
          <a:prstGeom prst="rect">
            <a:avLst/>
          </a:prstGeom>
          <a:noFill/>
        </p:spPr>
        <p:txBody>
          <a:bodyPr wrap="square" rtlCol="0">
            <a:spAutoFit/>
          </a:bodyPr>
          <a:lstStyle/>
          <a:p>
            <a:r>
              <a:rPr lang="en-US" altLang="ja-JP" dirty="0" smtClean="0"/>
              <a:t>M. B. Lundeberg and J. A. Folk, Phys. Rev. </a:t>
            </a:r>
            <a:r>
              <a:rPr lang="en-US" altLang="ja-JP" dirty="0" err="1" smtClean="0"/>
              <a:t>Lett</a:t>
            </a:r>
            <a:r>
              <a:rPr lang="en-US" altLang="ja-JP" dirty="0" smtClean="0"/>
              <a:t>. 105, 146804 (2010)</a:t>
            </a:r>
            <a:endParaRPr lang="ja-JP" altLang="en-US" dirty="0" smtClean="0"/>
          </a:p>
          <a:p>
            <a:endParaRPr kumimoji="1" lang="ja-JP" altLang="en-US" dirty="0"/>
          </a:p>
        </p:txBody>
      </p:sp>
      <p:sp>
        <p:nvSpPr>
          <p:cNvPr id="17" name="テキスト ボックス 16"/>
          <p:cNvSpPr txBox="1"/>
          <p:nvPr/>
        </p:nvSpPr>
        <p:spPr>
          <a:xfrm>
            <a:off x="827584" y="1250176"/>
            <a:ext cx="7560840" cy="1200329"/>
          </a:xfrm>
          <a:prstGeom prst="rect">
            <a:avLst/>
          </a:prstGeom>
          <a:noFill/>
        </p:spPr>
        <p:txBody>
          <a:bodyPr wrap="square" rtlCol="0">
            <a:spAutoFit/>
          </a:bodyPr>
          <a:lstStyle/>
          <a:p>
            <a:r>
              <a:rPr lang="en-US" altLang="ja-JP" dirty="0" smtClean="0"/>
              <a:t>x-y</a:t>
            </a:r>
            <a:r>
              <a:rPr lang="ja-JP" altLang="en-US" dirty="0" smtClean="0"/>
              <a:t>平面に広がったグラフェンの位置 　　　　　　　　におけるリップルの平均の高さからの変位を　　　　とする．</a:t>
            </a:r>
            <a:endParaRPr lang="en-US" altLang="ja-JP" dirty="0" smtClean="0"/>
          </a:p>
          <a:p>
            <a:r>
              <a:rPr lang="ja-JP" altLang="en-US" dirty="0" smtClean="0"/>
              <a:t>系の面積を　　として，位置　　 より　　だけ離れた地点におけるリップルの</a:t>
            </a:r>
            <a:endParaRPr lang="en-US" altLang="ja-JP" dirty="0" smtClean="0"/>
          </a:p>
          <a:p>
            <a:r>
              <a:rPr lang="ja-JP" altLang="en-US" dirty="0" smtClean="0"/>
              <a:t>高さの二点相関関数を</a:t>
            </a:r>
            <a:endParaRPr lang="en-US" altLang="ja-JP" dirty="0" smtClean="0"/>
          </a:p>
        </p:txBody>
      </p:sp>
      <p:pic>
        <p:nvPicPr>
          <p:cNvPr id="111618" name="Picture 2" descr="{\bm r}=(x,y)"/>
          <p:cNvPicPr>
            <a:picLocks noChangeAspect="1" noChangeArrowheads="1"/>
          </p:cNvPicPr>
          <p:nvPr/>
        </p:nvPicPr>
        <p:blipFill>
          <a:blip r:embed="rId3" cstate="print"/>
          <a:srcRect/>
          <a:stretch>
            <a:fillRect/>
          </a:stretch>
        </p:blipFill>
        <p:spPr bwMode="auto">
          <a:xfrm>
            <a:off x="4381294" y="1274130"/>
            <a:ext cx="1207294" cy="292894"/>
          </a:xfrm>
          <a:prstGeom prst="rect">
            <a:avLst/>
          </a:prstGeom>
          <a:noFill/>
        </p:spPr>
      </p:pic>
      <p:pic>
        <p:nvPicPr>
          <p:cNvPr id="111620" name="Picture 4" descr="$h({\bm r})$"/>
          <p:cNvPicPr>
            <a:picLocks noChangeAspect="1" noChangeArrowheads="1"/>
          </p:cNvPicPr>
          <p:nvPr/>
        </p:nvPicPr>
        <p:blipFill>
          <a:blip r:embed="rId4" cstate="print"/>
          <a:srcRect/>
          <a:stretch>
            <a:fillRect/>
          </a:stretch>
        </p:blipFill>
        <p:spPr bwMode="auto">
          <a:xfrm>
            <a:off x="2645111" y="1562162"/>
            <a:ext cx="521494" cy="292894"/>
          </a:xfrm>
          <a:prstGeom prst="rect">
            <a:avLst/>
          </a:prstGeom>
          <a:noFill/>
        </p:spPr>
      </p:pic>
      <p:pic>
        <p:nvPicPr>
          <p:cNvPr id="111622" name="Picture 6" descr="$V$"/>
          <p:cNvPicPr>
            <a:picLocks noChangeAspect="1" noChangeArrowheads="1"/>
          </p:cNvPicPr>
          <p:nvPr/>
        </p:nvPicPr>
        <p:blipFill>
          <a:blip r:embed="rId5" cstate="print"/>
          <a:srcRect/>
          <a:stretch>
            <a:fillRect/>
          </a:stretch>
        </p:blipFill>
        <p:spPr bwMode="auto">
          <a:xfrm>
            <a:off x="2051720" y="1902584"/>
            <a:ext cx="228600" cy="220980"/>
          </a:xfrm>
          <a:prstGeom prst="rect">
            <a:avLst/>
          </a:prstGeom>
          <a:noFill/>
        </p:spPr>
      </p:pic>
      <p:pic>
        <p:nvPicPr>
          <p:cNvPr id="111624" name="Picture 8" descr="${\bm r}_0$"/>
          <p:cNvPicPr>
            <a:picLocks noChangeAspect="1" noChangeArrowheads="1"/>
          </p:cNvPicPr>
          <p:nvPr/>
        </p:nvPicPr>
        <p:blipFill>
          <a:blip r:embed="rId6" cstate="print"/>
          <a:srcRect/>
          <a:stretch>
            <a:fillRect/>
          </a:stretch>
        </p:blipFill>
        <p:spPr bwMode="auto">
          <a:xfrm>
            <a:off x="3509025" y="1894964"/>
            <a:ext cx="308610" cy="205740"/>
          </a:xfrm>
          <a:prstGeom prst="rect">
            <a:avLst/>
          </a:prstGeom>
          <a:noFill/>
        </p:spPr>
      </p:pic>
      <p:pic>
        <p:nvPicPr>
          <p:cNvPr id="15" name="Picture 8" descr="$r$"/>
          <p:cNvPicPr>
            <a:picLocks noChangeAspect="1" noChangeArrowheads="1"/>
          </p:cNvPicPr>
          <p:nvPr/>
        </p:nvPicPr>
        <p:blipFill>
          <a:blip r:embed="rId7" cstate="print"/>
          <a:srcRect/>
          <a:stretch>
            <a:fillRect/>
          </a:stretch>
        </p:blipFill>
        <p:spPr bwMode="auto">
          <a:xfrm>
            <a:off x="4266059" y="1907540"/>
            <a:ext cx="161925" cy="171450"/>
          </a:xfrm>
          <a:prstGeom prst="rect">
            <a:avLst/>
          </a:prstGeom>
          <a:noFill/>
        </p:spPr>
      </p:pic>
      <p:pic>
        <p:nvPicPr>
          <p:cNvPr id="111626" name="Picture 10" descr="$\displaystyle c({\bm r},{\bm r}_0)=\frac{1}{V}\int \mathrm{d}{\bm r}_0h({\bm r}_0)h({\bm r}_0+\bm{{r}})$"/>
          <p:cNvPicPr>
            <a:picLocks noChangeAspect="1" noChangeArrowheads="1"/>
          </p:cNvPicPr>
          <p:nvPr/>
        </p:nvPicPr>
        <p:blipFill>
          <a:blip r:embed="rId8" cstate="print"/>
          <a:srcRect/>
          <a:stretch>
            <a:fillRect/>
          </a:stretch>
        </p:blipFill>
        <p:spPr bwMode="auto">
          <a:xfrm>
            <a:off x="1403648" y="2545490"/>
            <a:ext cx="4392488" cy="667486"/>
          </a:xfrm>
          <a:prstGeom prst="rect">
            <a:avLst/>
          </a:prstGeom>
          <a:noFill/>
        </p:spPr>
      </p:pic>
      <p:sp>
        <p:nvSpPr>
          <p:cNvPr id="19" name="テキスト ボックス 18"/>
          <p:cNvSpPr txBox="1"/>
          <p:nvPr/>
        </p:nvSpPr>
        <p:spPr>
          <a:xfrm>
            <a:off x="827584" y="3290755"/>
            <a:ext cx="7560840" cy="646331"/>
          </a:xfrm>
          <a:prstGeom prst="rect">
            <a:avLst/>
          </a:prstGeom>
          <a:noFill/>
        </p:spPr>
        <p:txBody>
          <a:bodyPr wrap="square" rtlCol="0">
            <a:spAutoFit/>
          </a:bodyPr>
          <a:lstStyle/>
          <a:p>
            <a:r>
              <a:rPr lang="ja-JP" altLang="en-US" dirty="0" smtClean="0"/>
              <a:t>と定義すると，ボルツマンの輸送論から平行磁場　　　のもとで次のように</a:t>
            </a:r>
            <a:endParaRPr lang="en-US" altLang="ja-JP" dirty="0" smtClean="0"/>
          </a:p>
          <a:p>
            <a:r>
              <a:rPr lang="ja-JP" altLang="en-US" dirty="0" smtClean="0"/>
              <a:t>磁気抵抗が表せる．</a:t>
            </a:r>
            <a:endParaRPr lang="en-US" altLang="ja-JP" dirty="0" smtClean="0"/>
          </a:p>
        </p:txBody>
      </p:sp>
      <p:pic>
        <p:nvPicPr>
          <p:cNvPr id="111628" name="Picture 12" descr="$\displaystyle B_{\parallel}$"/>
          <p:cNvPicPr>
            <a:picLocks noChangeAspect="1" noChangeArrowheads="1"/>
          </p:cNvPicPr>
          <p:nvPr/>
        </p:nvPicPr>
        <p:blipFill>
          <a:blip r:embed="rId9" cstate="print"/>
          <a:srcRect/>
          <a:stretch>
            <a:fillRect/>
          </a:stretch>
        </p:blipFill>
        <p:spPr bwMode="auto">
          <a:xfrm>
            <a:off x="5632971" y="3356992"/>
            <a:ext cx="307181" cy="307181"/>
          </a:xfrm>
          <a:prstGeom prst="rect">
            <a:avLst/>
          </a:prstGeom>
          <a:noFill/>
        </p:spPr>
      </p:pic>
      <p:pic>
        <p:nvPicPr>
          <p:cNvPr id="111630" name="Picture 14" descr="$\displaystyle \rho_{\parallel}(k)=\frac{\pi B_{\parallel}^{2}}{\hbar}g(k)$"/>
          <p:cNvPicPr>
            <a:picLocks noChangeAspect="1" noChangeArrowheads="1"/>
          </p:cNvPicPr>
          <p:nvPr/>
        </p:nvPicPr>
        <p:blipFill>
          <a:blip r:embed="rId10" cstate="print"/>
          <a:srcRect/>
          <a:stretch>
            <a:fillRect/>
          </a:stretch>
        </p:blipFill>
        <p:spPr bwMode="auto">
          <a:xfrm>
            <a:off x="1412751" y="3929476"/>
            <a:ext cx="1791097" cy="579644"/>
          </a:xfrm>
          <a:prstGeom prst="rect">
            <a:avLst/>
          </a:prstGeom>
          <a:noFill/>
        </p:spPr>
      </p:pic>
      <p:sp>
        <p:nvSpPr>
          <p:cNvPr id="20" name="テキスト ボックス 19"/>
          <p:cNvSpPr txBox="1"/>
          <p:nvPr/>
        </p:nvSpPr>
        <p:spPr>
          <a:xfrm>
            <a:off x="827584" y="4490536"/>
            <a:ext cx="2736304" cy="369332"/>
          </a:xfrm>
          <a:prstGeom prst="rect">
            <a:avLst/>
          </a:prstGeom>
          <a:noFill/>
        </p:spPr>
        <p:txBody>
          <a:bodyPr wrap="square" rtlCol="0">
            <a:spAutoFit/>
          </a:bodyPr>
          <a:lstStyle/>
          <a:p>
            <a:r>
              <a:rPr lang="ja-JP" altLang="en-US" dirty="0" smtClean="0"/>
              <a:t>ここで</a:t>
            </a:r>
            <a:endParaRPr lang="en-US" altLang="ja-JP" dirty="0" smtClean="0"/>
          </a:p>
        </p:txBody>
      </p:sp>
      <p:pic>
        <p:nvPicPr>
          <p:cNvPr id="112642" name="Picture 2" descr="$\displaystyle W(z) &amp; = &amp; \int_0^{2 \pi} J_0 \left( 2 z \sin \frac{\phi}{2} \right)\sin^2 \frac{\phi}{2} \mathrm{d} \phi$"/>
          <p:cNvPicPr>
            <a:picLocks noChangeAspect="1" noChangeArrowheads="1"/>
          </p:cNvPicPr>
          <p:nvPr/>
        </p:nvPicPr>
        <p:blipFill>
          <a:blip r:embed="rId11" cstate="print"/>
          <a:srcRect/>
          <a:stretch>
            <a:fillRect/>
          </a:stretch>
        </p:blipFill>
        <p:spPr bwMode="auto">
          <a:xfrm>
            <a:off x="1403648" y="5544553"/>
            <a:ext cx="3868103" cy="620078"/>
          </a:xfrm>
          <a:prstGeom prst="rect">
            <a:avLst/>
          </a:prstGeom>
          <a:noFill/>
        </p:spPr>
      </p:pic>
      <p:sp>
        <p:nvSpPr>
          <p:cNvPr id="18" name="テキスト ボックス 17"/>
          <p:cNvSpPr txBox="1"/>
          <p:nvPr/>
        </p:nvSpPr>
        <p:spPr>
          <a:xfrm>
            <a:off x="827584" y="6228020"/>
            <a:ext cx="3960440" cy="369332"/>
          </a:xfrm>
          <a:prstGeom prst="rect">
            <a:avLst/>
          </a:prstGeom>
          <a:noFill/>
        </p:spPr>
        <p:txBody>
          <a:bodyPr wrap="square" rtlCol="0">
            <a:spAutoFit/>
          </a:bodyPr>
          <a:lstStyle/>
          <a:p>
            <a:r>
              <a:rPr lang="ja-JP" altLang="en-US" dirty="0" smtClean="0"/>
              <a:t>であり，　　　　はベッセル関数である．</a:t>
            </a:r>
            <a:endParaRPr lang="en-US" altLang="ja-JP" dirty="0" smtClean="0"/>
          </a:p>
        </p:txBody>
      </p:sp>
      <p:pic>
        <p:nvPicPr>
          <p:cNvPr id="112644" name="Picture 4" descr="$\displaystyle J_0(z)$"/>
          <p:cNvPicPr>
            <a:picLocks noChangeAspect="1" noChangeArrowheads="1"/>
          </p:cNvPicPr>
          <p:nvPr/>
        </p:nvPicPr>
        <p:blipFill>
          <a:blip r:embed="rId12" cstate="print"/>
          <a:srcRect/>
          <a:stretch>
            <a:fillRect/>
          </a:stretch>
        </p:blipFill>
        <p:spPr bwMode="auto">
          <a:xfrm>
            <a:off x="1656105" y="6336641"/>
            <a:ext cx="539631" cy="251419"/>
          </a:xfrm>
          <a:prstGeom prst="rect">
            <a:avLst/>
          </a:prstGeom>
          <a:noFill/>
        </p:spPr>
      </p:pic>
      <p:pic>
        <p:nvPicPr>
          <p:cNvPr id="112646" name="Picture 6" descr="$\displaystyle g(k) &amp; = &amp; \int_0^{\infty} r W(rk) c(r) \mathrm{d}r$"/>
          <p:cNvPicPr>
            <a:picLocks noChangeAspect="1" noChangeArrowheads="1"/>
          </p:cNvPicPr>
          <p:nvPr/>
        </p:nvPicPr>
        <p:blipFill>
          <a:blip r:embed="rId13" cstate="print"/>
          <a:srcRect/>
          <a:stretch>
            <a:fillRect/>
          </a:stretch>
        </p:blipFill>
        <p:spPr bwMode="auto">
          <a:xfrm>
            <a:off x="1403648" y="4833765"/>
            <a:ext cx="2751963" cy="57283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5536" y="332656"/>
            <a:ext cx="8352928" cy="646331"/>
          </a:xfrm>
          <a:prstGeom prst="rect">
            <a:avLst/>
          </a:prstGeom>
          <a:noFill/>
        </p:spPr>
        <p:txBody>
          <a:bodyPr wrap="square" rtlCol="0">
            <a:spAutoFit/>
          </a:bodyPr>
          <a:lstStyle/>
          <a:p>
            <a:r>
              <a:rPr lang="ja-JP" altLang="en-US" sz="3600" dirty="0" smtClean="0"/>
              <a:t>２</a:t>
            </a:r>
            <a:r>
              <a:rPr kumimoji="1" lang="ja-JP" altLang="en-US" sz="3600" dirty="0" smtClean="0"/>
              <a:t>．</a:t>
            </a:r>
            <a:r>
              <a:rPr kumimoji="1" lang="en-US" altLang="ja-JP" sz="3600" dirty="0" smtClean="0"/>
              <a:t>Lundeberg-Folk</a:t>
            </a:r>
            <a:r>
              <a:rPr kumimoji="1" lang="ja-JP" altLang="en-US" sz="3600" dirty="0" smtClean="0"/>
              <a:t>による磁気抵抗の研究</a:t>
            </a:r>
            <a:endParaRPr kumimoji="1" lang="en-US" altLang="ja-JP" sz="3600" dirty="0" smtClean="0"/>
          </a:p>
        </p:txBody>
      </p:sp>
      <p:sp>
        <p:nvSpPr>
          <p:cNvPr id="13" name="テキスト ボックス 12"/>
          <p:cNvSpPr txBox="1"/>
          <p:nvPr/>
        </p:nvSpPr>
        <p:spPr>
          <a:xfrm>
            <a:off x="899592" y="5301208"/>
            <a:ext cx="6624736" cy="1200329"/>
          </a:xfrm>
          <a:prstGeom prst="rect">
            <a:avLst/>
          </a:prstGeom>
          <a:noFill/>
        </p:spPr>
        <p:txBody>
          <a:bodyPr wrap="square" rtlCol="0">
            <a:spAutoFit/>
          </a:bodyPr>
          <a:lstStyle/>
          <a:p>
            <a:r>
              <a:rPr kumimoji="1" lang="ja-JP" altLang="en-US" dirty="0" smtClean="0"/>
              <a:t>と</a:t>
            </a:r>
            <a:r>
              <a:rPr lang="ja-JP" altLang="en-US" dirty="0" smtClean="0"/>
              <a:t>表せ，キャリア密度の－３／２乗に比例することを示した．</a:t>
            </a:r>
            <a:endParaRPr lang="en-US" altLang="ja-JP" dirty="0" smtClean="0"/>
          </a:p>
          <a:p>
            <a:r>
              <a:rPr lang="ja-JP" altLang="en-US" dirty="0" smtClean="0"/>
              <a:t>ここでリップルの平均の高さからの変位の二乗平均平方根を　 ，</a:t>
            </a:r>
            <a:endParaRPr lang="en-US" altLang="ja-JP" dirty="0" smtClean="0"/>
          </a:p>
          <a:p>
            <a:r>
              <a:rPr lang="ja-JP" altLang="en-US" dirty="0" smtClean="0"/>
              <a:t>リップルの相関長を  　としている．</a:t>
            </a:r>
            <a:endParaRPr lang="en-US" altLang="ja-JP" dirty="0" smtClean="0"/>
          </a:p>
          <a:p>
            <a:r>
              <a:rPr lang="ja-JP" altLang="en-US" dirty="0" smtClean="0"/>
              <a:t>また，実験も行い，理論式と実験結果のフィッティングを示した．</a:t>
            </a:r>
            <a:endParaRPr lang="en-US" altLang="ja-JP" dirty="0" smtClean="0"/>
          </a:p>
        </p:txBody>
      </p:sp>
      <p:sp>
        <p:nvSpPr>
          <p:cNvPr id="10" name="スライド番号プレースホルダ 9"/>
          <p:cNvSpPr>
            <a:spLocks noGrp="1"/>
          </p:cNvSpPr>
          <p:nvPr>
            <p:ph type="sldNum" sz="quarter" idx="12"/>
          </p:nvPr>
        </p:nvSpPr>
        <p:spPr/>
        <p:txBody>
          <a:bodyPr/>
          <a:lstStyle/>
          <a:p>
            <a:fld id="{E7E7B912-14B4-4DCE-91AB-EA512C3ECE6D}" type="slidenum">
              <a:rPr kumimoji="1" lang="ja-JP" altLang="en-US" smtClean="0"/>
              <a:pPr/>
              <a:t>6</a:t>
            </a:fld>
            <a:endParaRPr kumimoji="1" lang="ja-JP" altLang="en-US" dirty="0"/>
          </a:p>
        </p:txBody>
      </p:sp>
      <p:sp>
        <p:nvSpPr>
          <p:cNvPr id="14" name="テキスト ボックス 13"/>
          <p:cNvSpPr txBox="1"/>
          <p:nvPr/>
        </p:nvSpPr>
        <p:spPr>
          <a:xfrm>
            <a:off x="1403648" y="6527085"/>
            <a:ext cx="6408712" cy="646331"/>
          </a:xfrm>
          <a:prstGeom prst="rect">
            <a:avLst/>
          </a:prstGeom>
          <a:noFill/>
        </p:spPr>
        <p:txBody>
          <a:bodyPr wrap="square" rtlCol="0">
            <a:spAutoFit/>
          </a:bodyPr>
          <a:lstStyle/>
          <a:p>
            <a:r>
              <a:rPr lang="en-US" altLang="ja-JP" dirty="0" smtClean="0"/>
              <a:t>M. B. Lundeberg and J. A. Folk, Phys. Rev. </a:t>
            </a:r>
            <a:r>
              <a:rPr lang="en-US" altLang="ja-JP" dirty="0" err="1" smtClean="0"/>
              <a:t>Lett</a:t>
            </a:r>
            <a:r>
              <a:rPr lang="en-US" altLang="ja-JP" dirty="0" smtClean="0"/>
              <a:t>. 105, 146804 (2010)</a:t>
            </a:r>
            <a:endParaRPr lang="ja-JP" altLang="en-US" dirty="0" smtClean="0"/>
          </a:p>
          <a:p>
            <a:endParaRPr kumimoji="1" lang="ja-JP" altLang="en-US" dirty="0"/>
          </a:p>
        </p:txBody>
      </p:sp>
      <p:sp>
        <p:nvSpPr>
          <p:cNvPr id="17" name="テキスト ボックス 16"/>
          <p:cNvSpPr txBox="1"/>
          <p:nvPr/>
        </p:nvSpPr>
        <p:spPr>
          <a:xfrm>
            <a:off x="827584" y="1054476"/>
            <a:ext cx="7560840" cy="646331"/>
          </a:xfrm>
          <a:prstGeom prst="rect">
            <a:avLst/>
          </a:prstGeom>
          <a:noFill/>
        </p:spPr>
        <p:txBody>
          <a:bodyPr wrap="square" rtlCol="0">
            <a:spAutoFit/>
          </a:bodyPr>
          <a:lstStyle/>
          <a:p>
            <a:r>
              <a:rPr lang="en-US" altLang="ja-JP" dirty="0" smtClean="0"/>
              <a:t>Lundeberg-Folk</a:t>
            </a:r>
            <a:r>
              <a:rPr lang="ja-JP" altLang="en-US" dirty="0" smtClean="0"/>
              <a:t>は　　　　　　　　　　　　　　　として，平行磁場下の</a:t>
            </a:r>
            <a:endParaRPr lang="en-US" altLang="ja-JP" dirty="0" smtClean="0"/>
          </a:p>
          <a:p>
            <a:r>
              <a:rPr lang="ja-JP" altLang="en-US" dirty="0" smtClean="0"/>
              <a:t>グラフェンに対する磁気抵抗を</a:t>
            </a:r>
            <a:endParaRPr lang="en-US" altLang="ja-JP" dirty="0" smtClean="0"/>
          </a:p>
        </p:txBody>
      </p:sp>
      <p:sp>
        <p:nvSpPr>
          <p:cNvPr id="18" name="角丸四角形 17"/>
          <p:cNvSpPr/>
          <p:nvPr/>
        </p:nvSpPr>
        <p:spPr>
          <a:xfrm>
            <a:off x="1331640" y="4509120"/>
            <a:ext cx="5688632"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1618" name="Picture 2" descr="$\displaystyle \Delta \rho=\rho(B_{\parallel})-\rho(0)$"/>
          <p:cNvPicPr>
            <a:picLocks noChangeAspect="1" noChangeArrowheads="1"/>
          </p:cNvPicPr>
          <p:nvPr/>
        </p:nvPicPr>
        <p:blipFill>
          <a:blip r:embed="rId3" cstate="print"/>
          <a:srcRect/>
          <a:stretch>
            <a:fillRect/>
          </a:stretch>
        </p:blipFill>
        <p:spPr bwMode="auto">
          <a:xfrm>
            <a:off x="2627784" y="1124744"/>
            <a:ext cx="2160240" cy="291051"/>
          </a:xfrm>
          <a:prstGeom prst="rect">
            <a:avLst/>
          </a:prstGeom>
          <a:noFill/>
        </p:spPr>
      </p:pic>
      <p:pic>
        <p:nvPicPr>
          <p:cNvPr id="111620" name="Picture 4" descr="$\displaystyle \Delta \rho(n, \theta, B_{\parallel})=\frac{\pi B_{\parallel}^2}{2 \hbar}(\sin^2 \theta +3 \cos^2 \theta) g(k(n))$"/>
          <p:cNvPicPr>
            <a:picLocks noChangeAspect="1" noChangeArrowheads="1"/>
          </p:cNvPicPr>
          <p:nvPr/>
        </p:nvPicPr>
        <p:blipFill>
          <a:blip r:embed="rId4" cstate="print"/>
          <a:srcRect/>
          <a:stretch>
            <a:fillRect/>
          </a:stretch>
        </p:blipFill>
        <p:spPr bwMode="auto">
          <a:xfrm>
            <a:off x="1658491" y="1929894"/>
            <a:ext cx="5217765" cy="651406"/>
          </a:xfrm>
          <a:prstGeom prst="rect">
            <a:avLst/>
          </a:prstGeom>
          <a:noFill/>
        </p:spPr>
      </p:pic>
      <p:sp>
        <p:nvSpPr>
          <p:cNvPr id="15" name="角丸四角形 14"/>
          <p:cNvSpPr/>
          <p:nvPr/>
        </p:nvSpPr>
        <p:spPr>
          <a:xfrm>
            <a:off x="1403648" y="1772816"/>
            <a:ext cx="56886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827584" y="2780928"/>
            <a:ext cx="6696744" cy="2031325"/>
          </a:xfrm>
          <a:prstGeom prst="rect">
            <a:avLst/>
          </a:prstGeom>
          <a:noFill/>
        </p:spPr>
        <p:txBody>
          <a:bodyPr wrap="square" rtlCol="0">
            <a:spAutoFit/>
          </a:bodyPr>
          <a:lstStyle/>
          <a:p>
            <a:r>
              <a:rPr lang="ja-JP" altLang="en-US" dirty="0" smtClean="0"/>
              <a:t>と報告している．</a:t>
            </a:r>
            <a:endParaRPr lang="en-US" altLang="ja-JP" dirty="0" smtClean="0"/>
          </a:p>
          <a:p>
            <a:r>
              <a:rPr lang="ja-JP" altLang="en-US" dirty="0" smtClean="0"/>
              <a:t>この式を</a:t>
            </a:r>
            <a:r>
              <a:rPr lang="en-US" altLang="ja-JP" b="1" dirty="0" smtClean="0"/>
              <a:t>Lundeberg-Folk</a:t>
            </a:r>
            <a:r>
              <a:rPr lang="ja-JP" altLang="en-US" b="1" dirty="0" smtClean="0"/>
              <a:t>公式</a:t>
            </a:r>
            <a:r>
              <a:rPr lang="ja-JP" altLang="en-US" dirty="0" smtClean="0"/>
              <a:t>と呼ぶ．</a:t>
            </a:r>
            <a:endParaRPr lang="en-US" altLang="ja-JP" dirty="0" smtClean="0"/>
          </a:p>
          <a:p>
            <a:r>
              <a:rPr lang="ja-JP" altLang="en-US" dirty="0" smtClean="0"/>
              <a:t>ここで　　は平行磁場と電流の成す角，  　はキャリア密度である．</a:t>
            </a:r>
            <a:endParaRPr lang="en-US" altLang="ja-JP" dirty="0" smtClean="0"/>
          </a:p>
          <a:p>
            <a:r>
              <a:rPr lang="ja-JP" altLang="en-US" dirty="0" smtClean="0"/>
              <a:t>また，高キャリア密度（　　　　　　　）において，</a:t>
            </a:r>
            <a:endParaRPr lang="en-US" altLang="ja-JP" dirty="0" smtClean="0"/>
          </a:p>
          <a:p>
            <a:r>
              <a:rPr lang="ja-JP" altLang="en-US" dirty="0" smtClean="0"/>
              <a:t>グラフェン面に対して平行に磁場を印加したとき</a:t>
            </a:r>
            <a:endParaRPr lang="en-US" altLang="ja-JP" dirty="0" smtClean="0"/>
          </a:p>
          <a:p>
            <a:r>
              <a:rPr lang="ja-JP" altLang="en-US" dirty="0" smtClean="0"/>
              <a:t>磁気抵抗の増分は</a:t>
            </a:r>
          </a:p>
          <a:p>
            <a:endParaRPr lang="en-US" altLang="ja-JP" dirty="0" smtClean="0"/>
          </a:p>
        </p:txBody>
      </p:sp>
      <p:pic>
        <p:nvPicPr>
          <p:cNvPr id="111622" name="Picture 6" descr="$\displaystyle k\gg 1/R$"/>
          <p:cNvPicPr>
            <a:picLocks noChangeAspect="1" noChangeArrowheads="1"/>
          </p:cNvPicPr>
          <p:nvPr/>
        </p:nvPicPr>
        <p:blipFill>
          <a:blip r:embed="rId5" cstate="print"/>
          <a:srcRect/>
          <a:stretch>
            <a:fillRect/>
          </a:stretch>
        </p:blipFill>
        <p:spPr bwMode="auto">
          <a:xfrm>
            <a:off x="3111969" y="3686546"/>
            <a:ext cx="955975" cy="246510"/>
          </a:xfrm>
          <a:prstGeom prst="rect">
            <a:avLst/>
          </a:prstGeom>
          <a:noFill/>
        </p:spPr>
      </p:pic>
      <p:pic>
        <p:nvPicPr>
          <p:cNvPr id="70658" name="Picture 2" descr="$\theta$"/>
          <p:cNvPicPr>
            <a:picLocks noChangeAspect="1" noChangeArrowheads="1"/>
          </p:cNvPicPr>
          <p:nvPr/>
        </p:nvPicPr>
        <p:blipFill>
          <a:blip r:embed="rId6" cstate="print"/>
          <a:srcRect/>
          <a:stretch>
            <a:fillRect/>
          </a:stretch>
        </p:blipFill>
        <p:spPr bwMode="auto">
          <a:xfrm>
            <a:off x="1547664" y="3387543"/>
            <a:ext cx="145733" cy="248603"/>
          </a:xfrm>
          <a:prstGeom prst="rect">
            <a:avLst/>
          </a:prstGeom>
          <a:noFill/>
        </p:spPr>
      </p:pic>
      <p:pic>
        <p:nvPicPr>
          <p:cNvPr id="70660" name="Picture 4" descr="$n$"/>
          <p:cNvPicPr>
            <a:picLocks noChangeAspect="1" noChangeArrowheads="1"/>
          </p:cNvPicPr>
          <p:nvPr/>
        </p:nvPicPr>
        <p:blipFill>
          <a:blip r:embed="rId7" cstate="print"/>
          <a:srcRect/>
          <a:stretch>
            <a:fillRect/>
          </a:stretch>
        </p:blipFill>
        <p:spPr bwMode="auto">
          <a:xfrm>
            <a:off x="4644008" y="3475963"/>
            <a:ext cx="216024" cy="169062"/>
          </a:xfrm>
          <a:prstGeom prst="rect">
            <a:avLst/>
          </a:prstGeom>
          <a:noFill/>
        </p:spPr>
      </p:pic>
      <p:pic>
        <p:nvPicPr>
          <p:cNvPr id="70662" name="Picture 6" descr="$Z$"/>
          <p:cNvPicPr>
            <a:picLocks noChangeAspect="1" noChangeArrowheads="1"/>
          </p:cNvPicPr>
          <p:nvPr/>
        </p:nvPicPr>
        <p:blipFill>
          <a:blip r:embed="rId8" cstate="print"/>
          <a:srcRect/>
          <a:stretch>
            <a:fillRect/>
          </a:stretch>
        </p:blipFill>
        <p:spPr bwMode="auto">
          <a:xfrm>
            <a:off x="6804248" y="5661247"/>
            <a:ext cx="170505" cy="176595"/>
          </a:xfrm>
          <a:prstGeom prst="rect">
            <a:avLst/>
          </a:prstGeom>
          <a:noFill/>
        </p:spPr>
      </p:pic>
      <p:pic>
        <p:nvPicPr>
          <p:cNvPr id="70664" name="Picture 8" descr="$R$"/>
          <p:cNvPicPr>
            <a:picLocks noChangeAspect="1" noChangeArrowheads="1"/>
          </p:cNvPicPr>
          <p:nvPr/>
        </p:nvPicPr>
        <p:blipFill>
          <a:blip r:embed="rId9" cstate="print"/>
          <a:srcRect/>
          <a:stretch>
            <a:fillRect/>
          </a:stretch>
        </p:blipFill>
        <p:spPr bwMode="auto">
          <a:xfrm>
            <a:off x="2870856" y="5949280"/>
            <a:ext cx="188976" cy="176784"/>
          </a:xfrm>
          <a:prstGeom prst="rect">
            <a:avLst/>
          </a:prstGeom>
          <a:noFill/>
        </p:spPr>
      </p:pic>
      <p:pic>
        <p:nvPicPr>
          <p:cNvPr id="71682" name="Picture 2" descr="$\Delta \rho(n,\theta,B_{\parallel})\simeq\frac{\sin^{2}\theta+3\cos^{2}\theta}{4}\frac{1}{\hbar|n|^{3/2}}\frac{Z^{2}}{R}B_{\parallel}^{2}$"/>
          <p:cNvPicPr>
            <a:picLocks noChangeAspect="1" noChangeArrowheads="1"/>
          </p:cNvPicPr>
          <p:nvPr/>
        </p:nvPicPr>
        <p:blipFill>
          <a:blip r:embed="rId10" cstate="print"/>
          <a:srcRect/>
          <a:stretch>
            <a:fillRect/>
          </a:stretch>
        </p:blipFill>
        <p:spPr bwMode="auto">
          <a:xfrm>
            <a:off x="1475656" y="4643036"/>
            <a:ext cx="5328592" cy="50425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descr="b.jpg"/>
          <p:cNvPicPr>
            <a:picLocks noChangeAspect="1"/>
          </p:cNvPicPr>
          <p:nvPr/>
        </p:nvPicPr>
        <p:blipFill>
          <a:blip r:embed="rId3" cstate="print"/>
          <a:stretch>
            <a:fillRect/>
          </a:stretch>
        </p:blipFill>
        <p:spPr>
          <a:xfrm>
            <a:off x="234139" y="3112868"/>
            <a:ext cx="5129949" cy="3628500"/>
          </a:xfrm>
          <a:prstGeom prst="rect">
            <a:avLst/>
          </a:prstGeom>
        </p:spPr>
      </p:pic>
      <p:pic>
        <p:nvPicPr>
          <p:cNvPr id="35" name="Picture 2" descr="$\Delta \rho(n,\theta,B_{\parallel})\simeq\frac{\sin^{2}\theta+3\cos^{2}\theta}{4}\frac{1}{\hbar|n|^{3/2}}\frac{Z^{2}}{R}B_{\parallel}^{2}$"/>
          <p:cNvPicPr>
            <a:picLocks noChangeAspect="1" noChangeArrowheads="1"/>
          </p:cNvPicPr>
          <p:nvPr/>
        </p:nvPicPr>
        <p:blipFill>
          <a:blip r:embed="rId4" cstate="print"/>
          <a:srcRect/>
          <a:stretch>
            <a:fillRect/>
          </a:stretch>
        </p:blipFill>
        <p:spPr bwMode="auto">
          <a:xfrm>
            <a:off x="899592" y="2708920"/>
            <a:ext cx="5328592" cy="504259"/>
          </a:xfrm>
          <a:prstGeom prst="rect">
            <a:avLst/>
          </a:prstGeom>
          <a:noFill/>
        </p:spPr>
      </p:pic>
      <p:sp>
        <p:nvSpPr>
          <p:cNvPr id="34" name="テキスト ボックス 33"/>
          <p:cNvSpPr txBox="1"/>
          <p:nvPr/>
        </p:nvSpPr>
        <p:spPr>
          <a:xfrm>
            <a:off x="539552" y="2339588"/>
            <a:ext cx="6624736" cy="369332"/>
          </a:xfrm>
          <a:prstGeom prst="rect">
            <a:avLst/>
          </a:prstGeom>
          <a:noFill/>
        </p:spPr>
        <p:txBody>
          <a:bodyPr wrap="square" rtlCol="0">
            <a:spAutoFit/>
          </a:bodyPr>
          <a:lstStyle/>
          <a:p>
            <a:r>
              <a:rPr lang="ja-JP" altLang="en-US" b="1" dirty="0" smtClean="0"/>
              <a:t>高キャリア密度領域</a:t>
            </a:r>
            <a:endParaRPr kumimoji="1" lang="ja-JP" altLang="en-US" b="1" dirty="0"/>
          </a:p>
        </p:txBody>
      </p:sp>
      <p:pic>
        <p:nvPicPr>
          <p:cNvPr id="21" name="Picture 4" descr="$\displaystyle \Delta \rho(n, \theta, B_{\parallel})=\frac{\pi B_{\parallel}^2}{2 \hbar}(\sin^2 \theta +3 \cos^2 \theta) g(k(n))$"/>
          <p:cNvPicPr>
            <a:picLocks noChangeAspect="1" noChangeArrowheads="1"/>
          </p:cNvPicPr>
          <p:nvPr/>
        </p:nvPicPr>
        <p:blipFill>
          <a:blip r:embed="rId5" cstate="print"/>
          <a:srcRect/>
          <a:stretch>
            <a:fillRect/>
          </a:stretch>
        </p:blipFill>
        <p:spPr bwMode="auto">
          <a:xfrm>
            <a:off x="899592" y="1484784"/>
            <a:ext cx="5760640" cy="719181"/>
          </a:xfrm>
          <a:prstGeom prst="rect">
            <a:avLst/>
          </a:prstGeom>
          <a:noFill/>
        </p:spPr>
      </p:pic>
      <p:sp>
        <p:nvSpPr>
          <p:cNvPr id="10" name="スライド番号プレースホルダ 9"/>
          <p:cNvSpPr>
            <a:spLocks noGrp="1"/>
          </p:cNvSpPr>
          <p:nvPr>
            <p:ph type="sldNum" sz="quarter" idx="12"/>
          </p:nvPr>
        </p:nvSpPr>
        <p:spPr/>
        <p:txBody>
          <a:bodyPr/>
          <a:lstStyle/>
          <a:p>
            <a:fld id="{E7E7B912-14B4-4DCE-91AB-EA512C3ECE6D}" type="slidenum">
              <a:rPr kumimoji="1" lang="ja-JP" altLang="en-US" smtClean="0"/>
              <a:pPr/>
              <a:t>7</a:t>
            </a:fld>
            <a:endParaRPr kumimoji="1" lang="ja-JP" altLang="en-US" dirty="0"/>
          </a:p>
        </p:txBody>
      </p:sp>
      <p:sp>
        <p:nvSpPr>
          <p:cNvPr id="4" name="テキスト ボックス 3"/>
          <p:cNvSpPr txBox="1"/>
          <p:nvPr/>
        </p:nvSpPr>
        <p:spPr>
          <a:xfrm>
            <a:off x="395536" y="332656"/>
            <a:ext cx="8352928" cy="646331"/>
          </a:xfrm>
          <a:prstGeom prst="rect">
            <a:avLst/>
          </a:prstGeom>
          <a:noFill/>
        </p:spPr>
        <p:txBody>
          <a:bodyPr wrap="square" rtlCol="0">
            <a:spAutoFit/>
          </a:bodyPr>
          <a:lstStyle/>
          <a:p>
            <a:r>
              <a:rPr lang="ja-JP" altLang="en-US" sz="3600" dirty="0" smtClean="0"/>
              <a:t>３．研究目的</a:t>
            </a:r>
            <a:endParaRPr kumimoji="1" lang="en-US" altLang="ja-JP" sz="3600" dirty="0" smtClean="0"/>
          </a:p>
        </p:txBody>
      </p:sp>
      <p:sp>
        <p:nvSpPr>
          <p:cNvPr id="18" name="円/楕円 17"/>
          <p:cNvSpPr/>
          <p:nvPr/>
        </p:nvSpPr>
        <p:spPr>
          <a:xfrm>
            <a:off x="2987824" y="3284984"/>
            <a:ext cx="2376264" cy="136815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線吹き出し 1 (枠付き) 18"/>
          <p:cNvSpPr/>
          <p:nvPr/>
        </p:nvSpPr>
        <p:spPr>
          <a:xfrm>
            <a:off x="5508104" y="4725144"/>
            <a:ext cx="3312368" cy="1440160"/>
          </a:xfrm>
          <a:prstGeom prst="borderCallout1">
            <a:avLst>
              <a:gd name="adj1" fmla="val 54449"/>
              <a:gd name="adj2" fmla="val -703"/>
              <a:gd name="adj3" fmla="val -14405"/>
              <a:gd name="adj4" fmla="val -2055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580112" y="4725144"/>
            <a:ext cx="3168352" cy="1477328"/>
          </a:xfrm>
          <a:prstGeom prst="rect">
            <a:avLst/>
          </a:prstGeom>
          <a:noFill/>
        </p:spPr>
        <p:txBody>
          <a:bodyPr wrap="square" rtlCol="0">
            <a:spAutoFit/>
          </a:bodyPr>
          <a:lstStyle/>
          <a:p>
            <a:r>
              <a:rPr kumimoji="1" lang="en-US" altLang="ja-JP" dirty="0" smtClean="0"/>
              <a:t>Lundeberg-Folk</a:t>
            </a:r>
            <a:r>
              <a:rPr kumimoji="1" lang="ja-JP" altLang="en-US" dirty="0" smtClean="0"/>
              <a:t>の理論式では</a:t>
            </a:r>
            <a:endParaRPr kumimoji="1" lang="en-US" altLang="ja-JP" dirty="0" smtClean="0"/>
          </a:p>
          <a:p>
            <a:r>
              <a:rPr kumimoji="1" lang="ja-JP" altLang="en-US" dirty="0" smtClean="0"/>
              <a:t>　　　　　で発散してしまうため，</a:t>
            </a:r>
            <a:endParaRPr kumimoji="1" lang="en-US" altLang="ja-JP" dirty="0" smtClean="0"/>
          </a:p>
          <a:p>
            <a:r>
              <a:rPr lang="ja-JP" altLang="en-US" dirty="0" smtClean="0"/>
              <a:t>低キャリア密度領域</a:t>
            </a:r>
            <a:r>
              <a:rPr kumimoji="1" lang="ja-JP" altLang="en-US" dirty="0" smtClean="0"/>
              <a:t>（　　　　 ）でのフィッティングが出来ていない</a:t>
            </a:r>
            <a:endParaRPr kumimoji="1" lang="ja-JP" altLang="en-US" dirty="0"/>
          </a:p>
        </p:txBody>
      </p:sp>
      <p:sp>
        <p:nvSpPr>
          <p:cNvPr id="22" name="角丸四角形 21"/>
          <p:cNvSpPr/>
          <p:nvPr/>
        </p:nvSpPr>
        <p:spPr>
          <a:xfrm>
            <a:off x="467544" y="980728"/>
            <a:ext cx="6840760" cy="22322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39552" y="1124744"/>
            <a:ext cx="6624736" cy="369332"/>
          </a:xfrm>
          <a:prstGeom prst="rect">
            <a:avLst/>
          </a:prstGeom>
          <a:noFill/>
        </p:spPr>
        <p:txBody>
          <a:bodyPr wrap="square" rtlCol="0">
            <a:spAutoFit/>
          </a:bodyPr>
          <a:lstStyle/>
          <a:p>
            <a:r>
              <a:rPr kumimoji="1" lang="en-US" altLang="ja-JP" b="1" dirty="0" smtClean="0"/>
              <a:t>Lundeberg-Folk</a:t>
            </a:r>
            <a:r>
              <a:rPr kumimoji="1" lang="ja-JP" altLang="en-US" b="1" dirty="0" smtClean="0"/>
              <a:t>の磁気抵抗増分</a:t>
            </a:r>
            <a:r>
              <a:rPr kumimoji="1" lang="ja-JP" altLang="en-US" b="1" dirty="0" smtClean="0"/>
              <a:t>の</a:t>
            </a:r>
            <a:r>
              <a:rPr lang="ja-JP" altLang="en-US" b="1" dirty="0" smtClean="0"/>
              <a:t>近似</a:t>
            </a:r>
            <a:r>
              <a:rPr kumimoji="1" lang="ja-JP" altLang="en-US" b="1" dirty="0" smtClean="0"/>
              <a:t>式</a:t>
            </a:r>
            <a:endParaRPr kumimoji="1" lang="ja-JP" altLang="en-US" b="1" dirty="0"/>
          </a:p>
        </p:txBody>
      </p:sp>
      <p:sp>
        <p:nvSpPr>
          <p:cNvPr id="26" name="角丸四角形 25"/>
          <p:cNvSpPr/>
          <p:nvPr/>
        </p:nvSpPr>
        <p:spPr>
          <a:xfrm>
            <a:off x="251520" y="2276872"/>
            <a:ext cx="7416824" cy="122413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23528" y="2402885"/>
            <a:ext cx="7416824" cy="954107"/>
          </a:xfrm>
          <a:prstGeom prst="rect">
            <a:avLst/>
          </a:prstGeom>
          <a:noFill/>
        </p:spPr>
        <p:txBody>
          <a:bodyPr wrap="square" rtlCol="0">
            <a:spAutoFit/>
          </a:bodyPr>
          <a:lstStyle/>
          <a:p>
            <a:r>
              <a:rPr kumimoji="1" lang="ja-JP" altLang="en-US" sz="2800" b="1" dirty="0" smtClean="0"/>
              <a:t>低キャリア密度領域（　　　　　　 ）を含む</a:t>
            </a:r>
            <a:endParaRPr kumimoji="1" lang="en-US" altLang="ja-JP" sz="2800" b="1" dirty="0" smtClean="0"/>
          </a:p>
          <a:p>
            <a:r>
              <a:rPr kumimoji="1" lang="ja-JP" altLang="en-US" sz="2800" b="1" dirty="0" smtClean="0"/>
              <a:t>全領域でのフィッティングを行える式を導出する</a:t>
            </a:r>
            <a:endParaRPr kumimoji="1" lang="ja-JP" altLang="en-US" sz="2800" b="1" dirty="0"/>
          </a:p>
        </p:txBody>
      </p:sp>
      <p:sp>
        <p:nvSpPr>
          <p:cNvPr id="32" name="曲折矢印 31"/>
          <p:cNvSpPr/>
          <p:nvPr/>
        </p:nvSpPr>
        <p:spPr>
          <a:xfrm rot="10800000" flipV="1">
            <a:off x="7668344" y="2492896"/>
            <a:ext cx="1008112" cy="22322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9572" name="Picture 4" descr="$|n|\ll1$"/>
          <p:cNvPicPr>
            <a:picLocks noChangeAspect="1" noChangeArrowheads="1"/>
          </p:cNvPicPr>
          <p:nvPr/>
        </p:nvPicPr>
        <p:blipFill>
          <a:blip r:embed="rId6" cstate="print"/>
          <a:srcRect/>
          <a:stretch>
            <a:fillRect/>
          </a:stretch>
        </p:blipFill>
        <p:spPr bwMode="auto">
          <a:xfrm>
            <a:off x="3779912" y="2458286"/>
            <a:ext cx="1296144" cy="425136"/>
          </a:xfrm>
          <a:prstGeom prst="rect">
            <a:avLst/>
          </a:prstGeom>
          <a:noFill/>
        </p:spPr>
      </p:pic>
      <p:pic>
        <p:nvPicPr>
          <p:cNvPr id="31" name="Picture 4" descr="$|n|\ll1$"/>
          <p:cNvPicPr>
            <a:picLocks noChangeAspect="1" noChangeArrowheads="1"/>
          </p:cNvPicPr>
          <p:nvPr/>
        </p:nvPicPr>
        <p:blipFill>
          <a:blip r:embed="rId6" cstate="print"/>
          <a:srcRect/>
          <a:stretch>
            <a:fillRect/>
          </a:stretch>
        </p:blipFill>
        <p:spPr bwMode="auto">
          <a:xfrm>
            <a:off x="7740352" y="5373216"/>
            <a:ext cx="576064" cy="188949"/>
          </a:xfrm>
          <a:prstGeom prst="rect">
            <a:avLst/>
          </a:prstGeom>
          <a:noFill/>
        </p:spPr>
      </p:pic>
      <p:pic>
        <p:nvPicPr>
          <p:cNvPr id="33" name="Picture 2" descr="$n=0$"/>
          <p:cNvPicPr>
            <a:picLocks noChangeAspect="1" noChangeArrowheads="1"/>
          </p:cNvPicPr>
          <p:nvPr/>
        </p:nvPicPr>
        <p:blipFill>
          <a:blip r:embed="rId7" cstate="print"/>
          <a:srcRect/>
          <a:stretch>
            <a:fillRect/>
          </a:stretch>
        </p:blipFill>
        <p:spPr bwMode="auto">
          <a:xfrm>
            <a:off x="5724128" y="5085184"/>
            <a:ext cx="648072" cy="1851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ssolve">
                                      <p:cBhvr>
                                        <p:cTn id="33" dur="500"/>
                                        <p:tgtEl>
                                          <p:spTgt spid="3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dissolve">
                                      <p:cBhvr>
                                        <p:cTn id="36" dur="500"/>
                                        <p:tgtEl>
                                          <p:spTgt spid="2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dissolve">
                                      <p:cBhvr>
                                        <p:cTn id="39" dur="500"/>
                                        <p:tgtEl>
                                          <p:spTgt spid="28"/>
                                        </p:tgtEl>
                                      </p:cBhvr>
                                    </p:animEffect>
                                  </p:childTnLst>
                                </p:cTn>
                              </p:par>
                              <p:par>
                                <p:cTn id="40" presetID="9" presetClass="entr" presetSubtype="0" fill="hold" nodeType="withEffect">
                                  <p:stCondLst>
                                    <p:cond delay="0"/>
                                  </p:stCondLst>
                                  <p:childTnLst>
                                    <p:set>
                                      <p:cBhvr>
                                        <p:cTn id="41" dur="1" fill="hold">
                                          <p:stCondLst>
                                            <p:cond delay="0"/>
                                          </p:stCondLst>
                                        </p:cTn>
                                        <p:tgtEl>
                                          <p:spTgt spid="109572"/>
                                        </p:tgtEl>
                                        <p:attrNameLst>
                                          <p:attrName>style.visibility</p:attrName>
                                        </p:attrNameLst>
                                      </p:cBhvr>
                                      <p:to>
                                        <p:strVal val="visible"/>
                                      </p:to>
                                    </p:set>
                                    <p:animEffect transition="in" filter="dissolve">
                                      <p:cBhvr>
                                        <p:cTn id="42" dur="500"/>
                                        <p:tgtEl>
                                          <p:spTgt spid="109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6" grpId="0" animBg="1"/>
      <p:bldP spid="28"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 9"/>
          <p:cNvSpPr>
            <a:spLocks noGrp="1"/>
          </p:cNvSpPr>
          <p:nvPr>
            <p:ph type="sldNum" sz="quarter" idx="12"/>
          </p:nvPr>
        </p:nvSpPr>
        <p:spPr/>
        <p:txBody>
          <a:bodyPr/>
          <a:lstStyle/>
          <a:p>
            <a:fld id="{E7E7B912-14B4-4DCE-91AB-EA512C3ECE6D}" type="slidenum">
              <a:rPr kumimoji="1" lang="ja-JP" altLang="en-US" smtClean="0"/>
              <a:pPr/>
              <a:t>8</a:t>
            </a:fld>
            <a:endParaRPr kumimoji="1" lang="ja-JP" altLang="en-US" dirty="0"/>
          </a:p>
        </p:txBody>
      </p:sp>
      <p:sp>
        <p:nvSpPr>
          <p:cNvPr id="4" name="テキスト ボックス 3"/>
          <p:cNvSpPr txBox="1"/>
          <p:nvPr/>
        </p:nvSpPr>
        <p:spPr>
          <a:xfrm>
            <a:off x="395536" y="332656"/>
            <a:ext cx="8352928" cy="646331"/>
          </a:xfrm>
          <a:prstGeom prst="rect">
            <a:avLst/>
          </a:prstGeom>
          <a:noFill/>
        </p:spPr>
        <p:txBody>
          <a:bodyPr wrap="square" rtlCol="0">
            <a:spAutoFit/>
          </a:bodyPr>
          <a:lstStyle/>
          <a:p>
            <a:r>
              <a:rPr lang="ja-JP" altLang="en-US" sz="3600" dirty="0" smtClean="0"/>
              <a:t>４．相関関数の仮定</a:t>
            </a:r>
            <a:endParaRPr kumimoji="1" lang="en-US" altLang="ja-JP" sz="3600" dirty="0" smtClean="0"/>
          </a:p>
        </p:txBody>
      </p:sp>
      <p:sp>
        <p:nvSpPr>
          <p:cNvPr id="5" name="テキスト ボックス 4"/>
          <p:cNvSpPr txBox="1"/>
          <p:nvPr/>
        </p:nvSpPr>
        <p:spPr>
          <a:xfrm>
            <a:off x="323528" y="980728"/>
            <a:ext cx="8136904" cy="923330"/>
          </a:xfrm>
          <a:prstGeom prst="rect">
            <a:avLst/>
          </a:prstGeom>
          <a:noFill/>
        </p:spPr>
        <p:txBody>
          <a:bodyPr wrap="square" rtlCol="0">
            <a:spAutoFit/>
          </a:bodyPr>
          <a:lstStyle/>
          <a:p>
            <a:r>
              <a:rPr kumimoji="1" lang="ja-JP" altLang="en-US" dirty="0" smtClean="0"/>
              <a:t>グラフェン表面のリップルの相関は距離に応じて弱くなると考えられる．</a:t>
            </a:r>
            <a:endParaRPr kumimoji="1" lang="en-US" altLang="ja-JP" dirty="0" smtClean="0"/>
          </a:p>
          <a:p>
            <a:r>
              <a:rPr lang="ja-JP" altLang="en-US" dirty="0" smtClean="0"/>
              <a:t>相関関数を距離の関数として，</a:t>
            </a:r>
            <a:r>
              <a:rPr kumimoji="1" lang="ja-JP" altLang="en-US" dirty="0" smtClean="0"/>
              <a:t>リップルの相関関数に次の二種類の関数を仮定し，</a:t>
            </a:r>
            <a:endParaRPr kumimoji="1" lang="en-US" altLang="ja-JP" dirty="0" smtClean="0"/>
          </a:p>
          <a:p>
            <a:r>
              <a:rPr kumimoji="1" lang="ja-JP" altLang="en-US" dirty="0" smtClean="0"/>
              <a:t>計算を行った．</a:t>
            </a:r>
            <a:endParaRPr kumimoji="1" lang="ja-JP" altLang="en-US" dirty="0"/>
          </a:p>
        </p:txBody>
      </p:sp>
      <p:sp>
        <p:nvSpPr>
          <p:cNvPr id="6" name="角丸四角形 5"/>
          <p:cNvSpPr/>
          <p:nvPr/>
        </p:nvSpPr>
        <p:spPr>
          <a:xfrm>
            <a:off x="755576" y="2358172"/>
            <a:ext cx="4392488" cy="86409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2" descr="$c(r)=Z^{2}\exp (-r^2/R^2)$"/>
          <p:cNvPicPr>
            <a:picLocks noChangeAspect="1" noChangeArrowheads="1"/>
          </p:cNvPicPr>
          <p:nvPr/>
        </p:nvPicPr>
        <p:blipFill>
          <a:blip r:embed="rId3" cstate="print"/>
          <a:srcRect/>
          <a:stretch>
            <a:fillRect/>
          </a:stretch>
        </p:blipFill>
        <p:spPr bwMode="auto">
          <a:xfrm>
            <a:off x="899592" y="2574196"/>
            <a:ext cx="3952875" cy="438151"/>
          </a:xfrm>
          <a:prstGeom prst="rect">
            <a:avLst/>
          </a:prstGeom>
          <a:noFill/>
        </p:spPr>
      </p:pic>
      <p:sp>
        <p:nvSpPr>
          <p:cNvPr id="8" name="角丸四角形 7"/>
          <p:cNvSpPr/>
          <p:nvPr/>
        </p:nvSpPr>
        <p:spPr>
          <a:xfrm>
            <a:off x="755576" y="4086364"/>
            <a:ext cx="4392488" cy="86409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12" descr="$c(r)=Z^{2}\exp (-r/R)$"/>
          <p:cNvPicPr>
            <a:picLocks noChangeAspect="1" noChangeArrowheads="1"/>
          </p:cNvPicPr>
          <p:nvPr/>
        </p:nvPicPr>
        <p:blipFill>
          <a:blip r:embed="rId4" cstate="print"/>
          <a:srcRect/>
          <a:stretch>
            <a:fillRect/>
          </a:stretch>
        </p:blipFill>
        <p:spPr bwMode="auto">
          <a:xfrm>
            <a:off x="1197099" y="4296285"/>
            <a:ext cx="3590925" cy="438151"/>
          </a:xfrm>
          <a:prstGeom prst="rect">
            <a:avLst/>
          </a:prstGeom>
          <a:noFill/>
        </p:spPr>
      </p:pic>
      <p:sp>
        <p:nvSpPr>
          <p:cNvPr id="13" name="テキスト ボックス 12"/>
          <p:cNvSpPr txBox="1"/>
          <p:nvPr/>
        </p:nvSpPr>
        <p:spPr>
          <a:xfrm>
            <a:off x="467544" y="3501008"/>
            <a:ext cx="2304256" cy="369332"/>
          </a:xfrm>
          <a:prstGeom prst="rect">
            <a:avLst/>
          </a:prstGeom>
          <a:noFill/>
        </p:spPr>
        <p:txBody>
          <a:bodyPr wrap="square" rtlCol="0">
            <a:spAutoFit/>
          </a:bodyPr>
          <a:lstStyle/>
          <a:p>
            <a:r>
              <a:rPr kumimoji="1" lang="ja-JP" altLang="en-US" b="1" dirty="0" smtClean="0"/>
              <a:t>指数関数型相関関数</a:t>
            </a:r>
            <a:endParaRPr kumimoji="1" lang="ja-JP" altLang="en-US" b="1" dirty="0"/>
          </a:p>
        </p:txBody>
      </p:sp>
      <p:sp>
        <p:nvSpPr>
          <p:cNvPr id="14" name="テキスト ボックス 13"/>
          <p:cNvSpPr txBox="1"/>
          <p:nvPr/>
        </p:nvSpPr>
        <p:spPr>
          <a:xfrm>
            <a:off x="467544" y="1988840"/>
            <a:ext cx="2952328" cy="369332"/>
          </a:xfrm>
          <a:prstGeom prst="rect">
            <a:avLst/>
          </a:prstGeom>
          <a:noFill/>
        </p:spPr>
        <p:txBody>
          <a:bodyPr wrap="square" rtlCol="0">
            <a:spAutoFit/>
          </a:bodyPr>
          <a:lstStyle/>
          <a:p>
            <a:r>
              <a:rPr kumimoji="1" lang="ja-JP" altLang="en-US" b="1" dirty="0" smtClean="0"/>
              <a:t>ガウシアン型相関関数</a:t>
            </a:r>
            <a:endParaRPr kumimoji="1" lang="ja-JP" altLang="en-US" b="1" dirty="0"/>
          </a:p>
        </p:txBody>
      </p:sp>
      <p:sp>
        <p:nvSpPr>
          <p:cNvPr id="15" name="テキスト ボックス 14"/>
          <p:cNvSpPr txBox="1"/>
          <p:nvPr/>
        </p:nvSpPr>
        <p:spPr>
          <a:xfrm>
            <a:off x="611560" y="5373216"/>
            <a:ext cx="6624736" cy="646331"/>
          </a:xfrm>
          <a:prstGeom prst="rect">
            <a:avLst/>
          </a:prstGeom>
          <a:noFill/>
        </p:spPr>
        <p:txBody>
          <a:bodyPr wrap="square" rtlCol="0">
            <a:spAutoFit/>
          </a:bodyPr>
          <a:lstStyle/>
          <a:p>
            <a:r>
              <a:rPr kumimoji="1" lang="ja-JP" altLang="en-US" dirty="0" smtClean="0"/>
              <a:t>ここで</a:t>
            </a:r>
            <a:r>
              <a:rPr lang="ja-JP" altLang="en-US" dirty="0" smtClean="0"/>
              <a:t>　 </a:t>
            </a:r>
            <a:r>
              <a:rPr kumimoji="1" lang="ja-JP" altLang="en-US" dirty="0" smtClean="0"/>
              <a:t>は平均の高さからのリップルの変位の二乗平均平方根，</a:t>
            </a:r>
            <a:endParaRPr kumimoji="1" lang="en-US" altLang="ja-JP" dirty="0" smtClean="0"/>
          </a:p>
          <a:p>
            <a:r>
              <a:rPr lang="ja-JP" altLang="en-US" dirty="0" smtClean="0"/>
              <a:t>　 </a:t>
            </a:r>
            <a:r>
              <a:rPr kumimoji="1" lang="ja-JP" altLang="en-US" dirty="0" smtClean="0"/>
              <a:t>はリップルの相関長である．</a:t>
            </a:r>
            <a:endParaRPr kumimoji="1" lang="ja-JP" altLang="en-US" dirty="0"/>
          </a:p>
        </p:txBody>
      </p:sp>
      <p:pic>
        <p:nvPicPr>
          <p:cNvPr id="16" name="Picture 6" descr="$Z$"/>
          <p:cNvPicPr>
            <a:picLocks noChangeAspect="1" noChangeArrowheads="1"/>
          </p:cNvPicPr>
          <p:nvPr/>
        </p:nvPicPr>
        <p:blipFill>
          <a:blip r:embed="rId5" cstate="print"/>
          <a:srcRect/>
          <a:stretch>
            <a:fillRect/>
          </a:stretch>
        </p:blipFill>
        <p:spPr bwMode="auto">
          <a:xfrm>
            <a:off x="1305151" y="5484653"/>
            <a:ext cx="170505" cy="176595"/>
          </a:xfrm>
          <a:prstGeom prst="rect">
            <a:avLst/>
          </a:prstGeom>
          <a:noFill/>
        </p:spPr>
      </p:pic>
      <p:pic>
        <p:nvPicPr>
          <p:cNvPr id="17" name="Picture 8" descr="$R$"/>
          <p:cNvPicPr>
            <a:picLocks noChangeAspect="1" noChangeArrowheads="1"/>
          </p:cNvPicPr>
          <p:nvPr/>
        </p:nvPicPr>
        <p:blipFill>
          <a:blip r:embed="rId6" cstate="print"/>
          <a:srcRect/>
          <a:stretch>
            <a:fillRect/>
          </a:stretch>
        </p:blipFill>
        <p:spPr bwMode="auto">
          <a:xfrm>
            <a:off x="683568" y="5772496"/>
            <a:ext cx="188976" cy="176784"/>
          </a:xfrm>
          <a:prstGeom prst="rect">
            <a:avLst/>
          </a:prstGeom>
          <a:noFill/>
        </p:spPr>
      </p:pic>
      <p:pic>
        <p:nvPicPr>
          <p:cNvPr id="18" name="図 17" descr="6.png"/>
          <p:cNvPicPr>
            <a:picLocks noChangeAspect="1"/>
          </p:cNvPicPr>
          <p:nvPr/>
        </p:nvPicPr>
        <p:blipFill>
          <a:blip r:embed="rId7" cstate="print"/>
          <a:srcRect l="4189" t="4317" r="10645" b="2872"/>
          <a:stretch>
            <a:fillRect/>
          </a:stretch>
        </p:blipFill>
        <p:spPr>
          <a:xfrm>
            <a:off x="5508104" y="2276872"/>
            <a:ext cx="3456384" cy="3096344"/>
          </a:xfrm>
          <a:prstGeom prst="rect">
            <a:avLst/>
          </a:prstGeom>
        </p:spPr>
      </p:pic>
      <p:sp>
        <p:nvSpPr>
          <p:cNvPr id="19" name="テキスト ボックス 18"/>
          <p:cNvSpPr txBox="1"/>
          <p:nvPr/>
        </p:nvSpPr>
        <p:spPr>
          <a:xfrm>
            <a:off x="5508104" y="1844824"/>
            <a:ext cx="3888432" cy="369332"/>
          </a:xfrm>
          <a:prstGeom prst="rect">
            <a:avLst/>
          </a:prstGeom>
          <a:noFill/>
        </p:spPr>
        <p:txBody>
          <a:bodyPr wrap="square" rtlCol="0">
            <a:spAutoFit/>
          </a:bodyPr>
          <a:lstStyle/>
          <a:p>
            <a:r>
              <a:rPr lang="en-US" altLang="ja-JP" b="1" dirty="0" smtClean="0"/>
              <a:t>AFM</a:t>
            </a:r>
            <a:r>
              <a:rPr lang="ja-JP" altLang="en-US" b="1" dirty="0" smtClean="0"/>
              <a:t>によるリップル高さ相関の測定</a:t>
            </a:r>
            <a:endParaRPr kumimoji="1" lang="ja-JP" altLang="en-US" b="1" dirty="0"/>
          </a:p>
        </p:txBody>
      </p:sp>
      <p:sp>
        <p:nvSpPr>
          <p:cNvPr id="21" name="テキスト ボックス 20"/>
          <p:cNvSpPr txBox="1"/>
          <p:nvPr/>
        </p:nvSpPr>
        <p:spPr>
          <a:xfrm>
            <a:off x="179512" y="6237312"/>
            <a:ext cx="8496944" cy="646331"/>
          </a:xfrm>
          <a:prstGeom prst="rect">
            <a:avLst/>
          </a:prstGeom>
          <a:noFill/>
        </p:spPr>
        <p:txBody>
          <a:bodyPr wrap="square" rtlCol="0">
            <a:spAutoFit/>
          </a:bodyPr>
          <a:lstStyle/>
          <a:p>
            <a:r>
              <a:rPr kumimoji="1" lang="ja-JP" altLang="en-US" dirty="0" smtClean="0"/>
              <a:t>実験データ：第</a:t>
            </a:r>
            <a:r>
              <a:rPr kumimoji="1" lang="en-US" altLang="ja-JP" dirty="0" smtClean="0"/>
              <a:t>67</a:t>
            </a:r>
            <a:r>
              <a:rPr kumimoji="1" lang="ja-JP" altLang="en-US" dirty="0" smtClean="0"/>
              <a:t>回年次</a:t>
            </a:r>
            <a:r>
              <a:rPr kumimoji="1" lang="ja-JP" altLang="en-US" dirty="0" smtClean="0"/>
              <a:t>大会（</a:t>
            </a:r>
            <a:r>
              <a:rPr kumimoji="1" lang="en-US" altLang="ja-JP" dirty="0" smtClean="0"/>
              <a:t>2012</a:t>
            </a:r>
            <a:r>
              <a:rPr kumimoji="1" lang="ja-JP" altLang="en-US" dirty="0" smtClean="0"/>
              <a:t>年）</a:t>
            </a:r>
            <a:r>
              <a:rPr kumimoji="1" lang="ja-JP" altLang="en-US" dirty="0" smtClean="0"/>
              <a:t>　</a:t>
            </a:r>
            <a:r>
              <a:rPr kumimoji="1" lang="en-US" altLang="ja-JP" dirty="0" smtClean="0"/>
              <a:t>25aSB</a:t>
            </a:r>
            <a:r>
              <a:rPr kumimoji="1" lang="ja-JP" altLang="en-US" dirty="0" smtClean="0"/>
              <a:t>　平行磁場下のグラフェンの磁気抵抗</a:t>
            </a:r>
            <a:endParaRPr kumimoji="1" lang="en-US" altLang="ja-JP" dirty="0" smtClean="0"/>
          </a:p>
          <a:p>
            <a:r>
              <a:rPr lang="ja-JP" altLang="en-US" dirty="0" smtClean="0"/>
              <a:t>　　　　　　　　中大理工　</a:t>
            </a:r>
            <a:r>
              <a:rPr kumimoji="1" lang="ja-JP" altLang="en-US" dirty="0" smtClean="0"/>
              <a:t>白石沙代</a:t>
            </a:r>
            <a:r>
              <a:rPr lang="ja-JP" altLang="en-US" dirty="0" smtClean="0"/>
              <a:t>，佐野和也，根間浩史，若林淳一　</a:t>
            </a:r>
            <a:r>
              <a:rPr kumimoji="1" lang="ja-JP" altLang="en-US" dirty="0" smtClean="0"/>
              <a:t>より　</a:t>
            </a:r>
            <a:endParaRPr kumimoji="1" lang="ja-JP" alt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1052736"/>
            <a:ext cx="9108504" cy="369332"/>
          </a:xfrm>
          <a:prstGeom prst="rect">
            <a:avLst/>
          </a:prstGeom>
          <a:noFill/>
        </p:spPr>
        <p:txBody>
          <a:bodyPr wrap="square" rtlCol="0">
            <a:spAutoFit/>
          </a:bodyPr>
          <a:lstStyle/>
          <a:p>
            <a:r>
              <a:rPr lang="ja-JP" altLang="en-US" dirty="0" smtClean="0"/>
              <a:t>ここでは，リップルの相関が</a:t>
            </a:r>
            <a:r>
              <a:rPr kumimoji="1" lang="ja-JP" altLang="en-US" dirty="0" smtClean="0"/>
              <a:t>ガウシアン型であると考え，相関関数　　　　を次のように仮定する．　</a:t>
            </a:r>
            <a:endParaRPr kumimoji="1" lang="ja-JP" altLang="en-US" dirty="0"/>
          </a:p>
        </p:txBody>
      </p:sp>
      <p:sp>
        <p:nvSpPr>
          <p:cNvPr id="17" name="テキスト ボックス 16"/>
          <p:cNvSpPr txBox="1"/>
          <p:nvPr/>
        </p:nvSpPr>
        <p:spPr>
          <a:xfrm>
            <a:off x="107504" y="2771636"/>
            <a:ext cx="8064896" cy="369332"/>
          </a:xfrm>
          <a:prstGeom prst="rect">
            <a:avLst/>
          </a:prstGeom>
          <a:noFill/>
        </p:spPr>
        <p:txBody>
          <a:bodyPr wrap="square" rtlCol="0">
            <a:spAutoFit/>
          </a:bodyPr>
          <a:lstStyle/>
          <a:p>
            <a:r>
              <a:rPr kumimoji="1" lang="ja-JP" altLang="en-US" dirty="0" smtClean="0"/>
              <a:t>この</a:t>
            </a:r>
            <a:r>
              <a:rPr kumimoji="1" lang="ja-JP" altLang="en-US" b="1" dirty="0" smtClean="0"/>
              <a:t>ガウシアン型相関関数</a:t>
            </a:r>
            <a:r>
              <a:rPr kumimoji="1" lang="ja-JP" altLang="en-US" dirty="0" smtClean="0"/>
              <a:t>を用いて磁気抵抗を計算すると次の結果を得る．</a:t>
            </a:r>
            <a:endParaRPr kumimoji="1" lang="ja-JP" altLang="en-US" dirty="0"/>
          </a:p>
        </p:txBody>
      </p:sp>
      <p:sp>
        <p:nvSpPr>
          <p:cNvPr id="19" name="テキスト ボックス 18"/>
          <p:cNvSpPr txBox="1"/>
          <p:nvPr/>
        </p:nvSpPr>
        <p:spPr>
          <a:xfrm>
            <a:off x="107504" y="4077072"/>
            <a:ext cx="7272808" cy="369332"/>
          </a:xfrm>
          <a:prstGeom prst="rect">
            <a:avLst/>
          </a:prstGeom>
          <a:noFill/>
        </p:spPr>
        <p:txBody>
          <a:bodyPr wrap="square" rtlCol="0">
            <a:spAutoFit/>
          </a:bodyPr>
          <a:lstStyle/>
          <a:p>
            <a:r>
              <a:rPr kumimoji="1" lang="ja-JP" altLang="en-US" dirty="0" smtClean="0"/>
              <a:t>ここで　　　　　　　　は以下のように定義される合流型超幾何関数である．</a:t>
            </a:r>
            <a:endParaRPr kumimoji="1" lang="ja-JP" altLang="en-US" dirty="0"/>
          </a:p>
        </p:txBody>
      </p:sp>
      <p:sp>
        <p:nvSpPr>
          <p:cNvPr id="16" name="スライド番号プレースホルダ 15"/>
          <p:cNvSpPr>
            <a:spLocks noGrp="1"/>
          </p:cNvSpPr>
          <p:nvPr>
            <p:ph type="sldNum" sz="quarter" idx="12"/>
          </p:nvPr>
        </p:nvSpPr>
        <p:spPr/>
        <p:txBody>
          <a:bodyPr/>
          <a:lstStyle/>
          <a:p>
            <a:fld id="{E7E7B912-14B4-4DCE-91AB-EA512C3ECE6D}" type="slidenum">
              <a:rPr kumimoji="1" lang="ja-JP" altLang="en-US" smtClean="0"/>
              <a:pPr/>
              <a:t>9</a:t>
            </a:fld>
            <a:endParaRPr kumimoji="1" lang="ja-JP" altLang="en-US" dirty="0"/>
          </a:p>
        </p:txBody>
      </p:sp>
      <p:sp>
        <p:nvSpPr>
          <p:cNvPr id="18" name="角丸四角形 17"/>
          <p:cNvSpPr/>
          <p:nvPr/>
        </p:nvSpPr>
        <p:spPr>
          <a:xfrm>
            <a:off x="827584" y="1700808"/>
            <a:ext cx="4392488" cy="86409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4" descr="$F(\alpha,\gamma;z)=\displaystyle \sum^{\infty }_{n=0}\frac{(\alpha )_{n}}{(\gamma )_{n}}\frac{z^{n}}{n!}$"/>
          <p:cNvPicPr>
            <a:picLocks noChangeAspect="1" noChangeArrowheads="1"/>
          </p:cNvPicPr>
          <p:nvPr/>
        </p:nvPicPr>
        <p:blipFill>
          <a:blip r:embed="rId3" cstate="print"/>
          <a:srcRect/>
          <a:stretch>
            <a:fillRect/>
          </a:stretch>
        </p:blipFill>
        <p:spPr bwMode="auto">
          <a:xfrm>
            <a:off x="899592" y="4581128"/>
            <a:ext cx="3168351" cy="819277"/>
          </a:xfrm>
          <a:prstGeom prst="rect">
            <a:avLst/>
          </a:prstGeom>
          <a:noFill/>
        </p:spPr>
      </p:pic>
      <p:pic>
        <p:nvPicPr>
          <p:cNvPr id="56322" name="Picture 2" descr="$c(r)=Z^{2}\exp (-r^2/R^2)$"/>
          <p:cNvPicPr>
            <a:picLocks noChangeAspect="1" noChangeArrowheads="1"/>
          </p:cNvPicPr>
          <p:nvPr/>
        </p:nvPicPr>
        <p:blipFill>
          <a:blip r:embed="rId4" cstate="print"/>
          <a:srcRect/>
          <a:stretch>
            <a:fillRect/>
          </a:stretch>
        </p:blipFill>
        <p:spPr bwMode="auto">
          <a:xfrm>
            <a:off x="971600" y="1916832"/>
            <a:ext cx="3952875" cy="438151"/>
          </a:xfrm>
          <a:prstGeom prst="rect">
            <a:avLst/>
          </a:prstGeom>
          <a:noFill/>
        </p:spPr>
      </p:pic>
      <p:sp>
        <p:nvSpPr>
          <p:cNvPr id="20" name="テキスト ボックス 19"/>
          <p:cNvSpPr txBox="1"/>
          <p:nvPr/>
        </p:nvSpPr>
        <p:spPr>
          <a:xfrm>
            <a:off x="395536" y="332656"/>
            <a:ext cx="8748464" cy="646331"/>
          </a:xfrm>
          <a:prstGeom prst="rect">
            <a:avLst/>
          </a:prstGeom>
          <a:noFill/>
        </p:spPr>
        <p:txBody>
          <a:bodyPr wrap="square" rtlCol="0">
            <a:spAutoFit/>
          </a:bodyPr>
          <a:lstStyle/>
          <a:p>
            <a:r>
              <a:rPr lang="ja-JP" altLang="en-US" sz="3600" dirty="0" smtClean="0"/>
              <a:t>５</a:t>
            </a:r>
            <a:r>
              <a:rPr kumimoji="1" lang="ja-JP" altLang="en-US" sz="3600" dirty="0" smtClean="0"/>
              <a:t>．</a:t>
            </a:r>
            <a:r>
              <a:rPr lang="ja-JP" altLang="en-US" sz="3600" dirty="0" smtClean="0"/>
              <a:t>ガウシアン型相関関数を用いた計算</a:t>
            </a:r>
            <a:endParaRPr kumimoji="1" lang="en-US" altLang="ja-JP" sz="3600" dirty="0" smtClean="0"/>
          </a:p>
        </p:txBody>
      </p:sp>
      <p:pic>
        <p:nvPicPr>
          <p:cNvPr id="108546" name="Picture 2" descr="$c(r)$"/>
          <p:cNvPicPr>
            <a:picLocks noChangeAspect="1" noChangeArrowheads="1"/>
          </p:cNvPicPr>
          <p:nvPr/>
        </p:nvPicPr>
        <p:blipFill>
          <a:blip r:embed="rId5" cstate="print"/>
          <a:srcRect/>
          <a:stretch>
            <a:fillRect/>
          </a:stretch>
        </p:blipFill>
        <p:spPr bwMode="auto">
          <a:xfrm>
            <a:off x="6372200" y="1112072"/>
            <a:ext cx="476726" cy="300704"/>
          </a:xfrm>
          <a:prstGeom prst="rect">
            <a:avLst/>
          </a:prstGeom>
          <a:noFill/>
        </p:spPr>
      </p:pic>
      <p:sp>
        <p:nvSpPr>
          <p:cNvPr id="25" name="テキスト ボックス 24"/>
          <p:cNvSpPr txBox="1"/>
          <p:nvPr/>
        </p:nvSpPr>
        <p:spPr>
          <a:xfrm>
            <a:off x="107504" y="5507940"/>
            <a:ext cx="4104456" cy="369332"/>
          </a:xfrm>
          <a:prstGeom prst="rect">
            <a:avLst/>
          </a:prstGeom>
          <a:noFill/>
        </p:spPr>
        <p:txBody>
          <a:bodyPr wrap="square" rtlCol="0">
            <a:spAutoFit/>
          </a:bodyPr>
          <a:lstStyle/>
          <a:p>
            <a:r>
              <a:rPr lang="ja-JP" altLang="en-US" dirty="0" smtClean="0"/>
              <a:t>　　　　 </a:t>
            </a:r>
            <a:r>
              <a:rPr kumimoji="1" lang="ja-JP" altLang="en-US" dirty="0" smtClean="0"/>
              <a:t>はポッホハンマー記号である．</a:t>
            </a:r>
            <a:endParaRPr kumimoji="1" lang="ja-JP" altLang="en-US" dirty="0"/>
          </a:p>
        </p:txBody>
      </p:sp>
      <p:pic>
        <p:nvPicPr>
          <p:cNvPr id="107524" name="Picture 4" descr="$\displaystyle&amp;&amp; (\alpha)_n=\alpha(\alpha+1)(\alpha+2) \cdots (\alpha+n-1), &#10;\quad n \in \mathbb{N} \equiv \{1,2,3, \dots\}$"/>
          <p:cNvPicPr>
            <a:picLocks noChangeAspect="1" noChangeArrowheads="1"/>
          </p:cNvPicPr>
          <p:nvPr/>
        </p:nvPicPr>
        <p:blipFill>
          <a:blip r:embed="rId6" cstate="print"/>
          <a:srcRect/>
          <a:stretch>
            <a:fillRect/>
          </a:stretch>
        </p:blipFill>
        <p:spPr bwMode="auto">
          <a:xfrm>
            <a:off x="827584" y="5949280"/>
            <a:ext cx="7776864" cy="284436"/>
          </a:xfrm>
          <a:prstGeom prst="rect">
            <a:avLst/>
          </a:prstGeom>
          <a:noFill/>
        </p:spPr>
      </p:pic>
      <p:pic>
        <p:nvPicPr>
          <p:cNvPr id="107526" name="Picture 6" descr="$\displaystyle (\alpha)_0=1$"/>
          <p:cNvPicPr>
            <a:picLocks noChangeAspect="1" noChangeArrowheads="1"/>
          </p:cNvPicPr>
          <p:nvPr/>
        </p:nvPicPr>
        <p:blipFill>
          <a:blip r:embed="rId7" cstate="print"/>
          <a:srcRect/>
          <a:stretch>
            <a:fillRect/>
          </a:stretch>
        </p:blipFill>
        <p:spPr bwMode="auto">
          <a:xfrm>
            <a:off x="813568" y="6312269"/>
            <a:ext cx="1022128" cy="285083"/>
          </a:xfrm>
          <a:prstGeom prst="rect">
            <a:avLst/>
          </a:prstGeom>
          <a:noFill/>
        </p:spPr>
      </p:pic>
      <p:pic>
        <p:nvPicPr>
          <p:cNvPr id="107528" name="Picture 8" descr="$\displaystyle (\alpha)_n$"/>
          <p:cNvPicPr>
            <a:picLocks noChangeAspect="1" noChangeArrowheads="1"/>
          </p:cNvPicPr>
          <p:nvPr/>
        </p:nvPicPr>
        <p:blipFill>
          <a:blip r:embed="rId8" cstate="print"/>
          <a:srcRect/>
          <a:stretch>
            <a:fillRect/>
          </a:stretch>
        </p:blipFill>
        <p:spPr bwMode="auto">
          <a:xfrm>
            <a:off x="323528" y="5598118"/>
            <a:ext cx="497031" cy="279154"/>
          </a:xfrm>
          <a:prstGeom prst="rect">
            <a:avLst/>
          </a:prstGeom>
          <a:noFill/>
        </p:spPr>
      </p:pic>
      <p:pic>
        <p:nvPicPr>
          <p:cNvPr id="111618" name="Picture 2" descr="$\displaystyle F(\alpha,\gamma;z)$"/>
          <p:cNvPicPr>
            <a:picLocks noChangeAspect="1" noChangeArrowheads="1"/>
          </p:cNvPicPr>
          <p:nvPr/>
        </p:nvPicPr>
        <p:blipFill>
          <a:blip r:embed="rId9" cstate="print"/>
          <a:srcRect/>
          <a:stretch>
            <a:fillRect/>
          </a:stretch>
        </p:blipFill>
        <p:spPr bwMode="auto">
          <a:xfrm>
            <a:off x="827584" y="4149080"/>
            <a:ext cx="1120140" cy="273368"/>
          </a:xfrm>
          <a:prstGeom prst="rect">
            <a:avLst/>
          </a:prstGeom>
          <a:noFill/>
        </p:spPr>
      </p:pic>
      <p:pic>
        <p:nvPicPr>
          <p:cNvPr id="111620" name="Picture 4" descr="$\displaystyle \rho_{\parallel}(k)=\frac{(\pi ZRB_{\parallel})^{2}}{2\hbar}F\left (\frac{3}{2},2;-(kR)^{2}\right )$"/>
          <p:cNvPicPr>
            <a:picLocks noChangeAspect="1" noChangeArrowheads="1"/>
          </p:cNvPicPr>
          <p:nvPr/>
        </p:nvPicPr>
        <p:blipFill>
          <a:blip r:embed="rId10" cstate="print"/>
          <a:srcRect/>
          <a:stretch>
            <a:fillRect/>
          </a:stretch>
        </p:blipFill>
        <p:spPr bwMode="auto">
          <a:xfrm>
            <a:off x="899592" y="3231302"/>
            <a:ext cx="4464496" cy="701754"/>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11158</TotalTime>
  <Words>2040</Words>
  <Application>Microsoft Office PowerPoint</Application>
  <PresentationFormat>画面に合わせる (4:3)</PresentationFormat>
  <Paragraphs>377</Paragraphs>
  <Slides>46</Slides>
  <Notes>34</Notes>
  <HiddenSlides>21</HiddenSlides>
  <MMClips>0</MMClips>
  <ScaleCrop>false</ScaleCrop>
  <HeadingPairs>
    <vt:vector size="4" baseType="variant">
      <vt:variant>
        <vt:lpstr>テーマ</vt:lpstr>
      </vt:variant>
      <vt:variant>
        <vt:i4>1</vt:i4>
      </vt:variant>
      <vt:variant>
        <vt:lpstr>スライド タイトル</vt:lpstr>
      </vt:variant>
      <vt:variant>
        <vt:i4>46</vt:i4>
      </vt:variant>
    </vt:vector>
  </HeadingPairs>
  <TitlesOfParts>
    <vt:vector size="47" baseType="lpstr">
      <vt:lpstr>Office テーマ</vt:lpstr>
      <vt:lpstr>リップルの相関関数と 磁気抵抗に対するLundeberg-Folk公式 </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スライド 39</vt:lpstr>
      <vt:lpstr>スライド 40</vt:lpstr>
      <vt:lpstr>スライド 41</vt:lpstr>
      <vt:lpstr>スライド 42</vt:lpstr>
      <vt:lpstr>スライド 43</vt:lpstr>
      <vt:lpstr>スライド 44</vt:lpstr>
      <vt:lpstr>スライド 45</vt:lpstr>
      <vt:lpstr>スライド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katori_lab</dc:creator>
  <cp:lastModifiedBy>katori_lab</cp:lastModifiedBy>
  <cp:revision>1150</cp:revision>
  <dcterms:created xsi:type="dcterms:W3CDTF">2012-10-10T07:32:01Z</dcterms:created>
  <dcterms:modified xsi:type="dcterms:W3CDTF">2013-03-23T06:47:58Z</dcterms:modified>
</cp:coreProperties>
</file>